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36E84-0D47-C74D-C544-FE559C730C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9C280A5-16A7-93AC-0E7E-9D7263C49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F8ACFE1-AFF6-BB1D-B866-B32D9940D7A6}"/>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CD7BA49A-C6F1-1B7A-3C91-17A4E9D20D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C0C9FCE-9540-0253-5D59-6A962B357EDD}"/>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2023339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699CA-11D1-75A7-1F5C-4E757CE3A26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14FCC1B-FC53-3F24-0C01-8F3B8FF317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2019D9F-1EF4-AF74-5D8A-46F922E41484}"/>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26B77BED-B6F7-3804-5245-E39A7BB1740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6AA05EA-568E-E14C-9E4B-1F6F076C0931}"/>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4015911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3A6D41-BE8F-214E-A0A5-8A5D26332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826B88F-4977-4863-A0C4-92C68D1391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025CC8B-E815-F636-AECA-74AB98FC2228}"/>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9E31CCC6-FAFF-DF15-8CC8-F8D1A18663D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5E95EB6-67DD-3919-EBFE-39750EA6829A}"/>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275474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3B9B4-4DD3-25FF-2F10-B9EA0E59557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80DD6D7-5173-45C0-F136-ADEFA3C60E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270230D-2DCF-FEDD-BBBD-C6FCA9572E7C}"/>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9BAFE327-B847-B363-17E9-56F2F8B1C9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DE0178-0C57-80DC-3A62-C39D7FABF449}"/>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1019258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70B2-CFFB-4575-5DE1-1CE760A1E6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A50078C-338C-C50F-5B61-15126044DC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167DA9-250B-0A8F-3FCC-ACF5EC707A70}"/>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69383DED-1EF0-B388-2F45-166359D4CF2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0974CF9-CF1C-6D9C-8567-51BC8CD225D2}"/>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340930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2A01-A33D-258D-4005-0400882A470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BDEDDF6-02DF-5CB1-3452-050AB33DBF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55BCD46D-448B-905E-0763-26E5022A7A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E69EA82-7E74-10F4-7CAC-29C19CBAE251}"/>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6" name="Footer Placeholder 5">
            <a:extLst>
              <a:ext uri="{FF2B5EF4-FFF2-40B4-BE49-F238E27FC236}">
                <a16:creationId xmlns:a16="http://schemas.microsoft.com/office/drawing/2014/main" id="{2933ADA6-74ED-65E2-E66B-ECEDA30C8B5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07625B1-A192-15E8-2698-AFB9404D9BEF}"/>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357816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FCF8C-FA6C-8F72-CEA2-BF299AE22EC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325FC2E-931D-C11C-3DE6-4E23ECBF6D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84100-458B-54A9-033D-4046F57146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71ED204-5423-AC4A-B21A-8B76F8305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D449CC-0CB7-498D-CE32-D52B622DB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DDB9327-5EAE-844D-8F2C-60F7D2B17FD3}"/>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8" name="Footer Placeholder 7">
            <a:extLst>
              <a:ext uri="{FF2B5EF4-FFF2-40B4-BE49-F238E27FC236}">
                <a16:creationId xmlns:a16="http://schemas.microsoft.com/office/drawing/2014/main" id="{00BE73F4-D70A-1599-A6CA-AD60BF398C5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0B77E43-BCCB-2F43-B4EB-4DCFAD61FAB1}"/>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320600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A582B-495E-75D9-CEFD-F301BB50B23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EE6FE2F-DE26-BE28-9970-4FD544891E04}"/>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4" name="Footer Placeholder 3">
            <a:extLst>
              <a:ext uri="{FF2B5EF4-FFF2-40B4-BE49-F238E27FC236}">
                <a16:creationId xmlns:a16="http://schemas.microsoft.com/office/drawing/2014/main" id="{BEA8975A-9889-18E6-03FC-D7D10E32E0B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73BEC4D-E880-6D33-8062-6D1229F1AAC9}"/>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210609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74A69A-8547-9D02-FDB1-82A3DCCE2B2A}"/>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3" name="Footer Placeholder 2">
            <a:extLst>
              <a:ext uri="{FF2B5EF4-FFF2-40B4-BE49-F238E27FC236}">
                <a16:creationId xmlns:a16="http://schemas.microsoft.com/office/drawing/2014/main" id="{7014818C-FBC2-5A2C-8208-1BDBE2184BC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5D57892-F3B5-F41F-302B-C19776059595}"/>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4078183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45B4A-5C12-9D63-8849-B7A71BF6B3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6D504B8-77A9-1BC2-97F8-1C06C3F227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DFAEF77-8529-63B2-A54A-1752E892A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67B09F-4D5B-BD31-DC9B-43E4F226C1DF}"/>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6" name="Footer Placeholder 5">
            <a:extLst>
              <a:ext uri="{FF2B5EF4-FFF2-40B4-BE49-F238E27FC236}">
                <a16:creationId xmlns:a16="http://schemas.microsoft.com/office/drawing/2014/main" id="{79118A08-F7D5-186D-B856-CFCE38D8772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8544720-2EE7-B4CC-D430-FC0C1818B8AE}"/>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422905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A4E9F-AA93-2853-43C2-C7D2D040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7EBC6B3-6081-3432-D977-D83F7EC0A5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EBD5C38-32B2-0BF4-51E2-39F61C2E9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C1FF7B-CFF1-A4A5-15A1-94093C881CEB}"/>
              </a:ext>
            </a:extLst>
          </p:cNvPr>
          <p:cNvSpPr>
            <a:spLocks noGrp="1"/>
          </p:cNvSpPr>
          <p:nvPr>
            <p:ph type="dt" sz="half" idx="10"/>
          </p:nvPr>
        </p:nvSpPr>
        <p:spPr/>
        <p:txBody>
          <a:bodyPr/>
          <a:lstStyle/>
          <a:p>
            <a:fld id="{BF9796E0-85C1-4551-8AA7-9182010E7731}" type="datetimeFigureOut">
              <a:rPr lang="en-CA" smtClean="0"/>
              <a:t>2024-12-13</a:t>
            </a:fld>
            <a:endParaRPr lang="en-CA"/>
          </a:p>
        </p:txBody>
      </p:sp>
      <p:sp>
        <p:nvSpPr>
          <p:cNvPr id="6" name="Footer Placeholder 5">
            <a:extLst>
              <a:ext uri="{FF2B5EF4-FFF2-40B4-BE49-F238E27FC236}">
                <a16:creationId xmlns:a16="http://schemas.microsoft.com/office/drawing/2014/main" id="{C58020A5-BA63-6E81-0D26-17D586261C4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07056F0-96DF-A698-0A0B-5A1314D9DB9F}"/>
              </a:ext>
            </a:extLst>
          </p:cNvPr>
          <p:cNvSpPr>
            <a:spLocks noGrp="1"/>
          </p:cNvSpPr>
          <p:nvPr>
            <p:ph type="sldNum" sz="quarter" idx="12"/>
          </p:nvPr>
        </p:nvSpPr>
        <p:spPr/>
        <p:txBody>
          <a:bodyPr/>
          <a:lstStyle/>
          <a:p>
            <a:fld id="{FC146E3C-8D0A-4328-9F92-8F35D8FE7857}" type="slidenum">
              <a:rPr lang="en-CA" smtClean="0"/>
              <a:t>‹#›</a:t>
            </a:fld>
            <a:endParaRPr lang="en-CA"/>
          </a:p>
        </p:txBody>
      </p:sp>
    </p:spTree>
    <p:extLst>
      <p:ext uri="{BB962C8B-B14F-4D97-AF65-F5344CB8AC3E}">
        <p14:creationId xmlns:p14="http://schemas.microsoft.com/office/powerpoint/2010/main" val="198097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3AE373-CA5F-D895-9EB8-B787506B03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D8C4D2E-8A60-A677-0265-783F2F5B13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5F2AB32-F09A-C626-B76D-6890F2955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9796E0-85C1-4551-8AA7-9182010E7731}" type="datetimeFigureOut">
              <a:rPr lang="en-CA" smtClean="0"/>
              <a:t>2024-12-13</a:t>
            </a:fld>
            <a:endParaRPr lang="en-CA"/>
          </a:p>
        </p:txBody>
      </p:sp>
      <p:sp>
        <p:nvSpPr>
          <p:cNvPr id="5" name="Footer Placeholder 4">
            <a:extLst>
              <a:ext uri="{FF2B5EF4-FFF2-40B4-BE49-F238E27FC236}">
                <a16:creationId xmlns:a16="http://schemas.microsoft.com/office/drawing/2014/main" id="{32359583-51E3-A217-3C4C-161329A8A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D7C0EB3-5899-31A8-60A0-6D03FF4C78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146E3C-8D0A-4328-9F92-8F35D8FE7857}" type="slidenum">
              <a:rPr lang="en-CA" smtClean="0"/>
              <a:t>‹#›</a:t>
            </a:fld>
            <a:endParaRPr lang="en-CA"/>
          </a:p>
        </p:txBody>
      </p:sp>
    </p:spTree>
    <p:extLst>
      <p:ext uri="{BB962C8B-B14F-4D97-AF65-F5344CB8AC3E}">
        <p14:creationId xmlns:p14="http://schemas.microsoft.com/office/powerpoint/2010/main" val="669600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B03116-CDD1-1156-53B7-04DC5BA400A8}"/>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handling stressful situations</a:t>
            </a:r>
          </a:p>
        </p:txBody>
      </p:sp>
      <p:pic>
        <p:nvPicPr>
          <p:cNvPr id="4" name="Picture 3">
            <a:extLst>
              <a:ext uri="{FF2B5EF4-FFF2-40B4-BE49-F238E27FC236}">
                <a16:creationId xmlns:a16="http://schemas.microsoft.com/office/drawing/2014/main" id="{42E4F275-1F0C-6E45-5C29-9FA75ECFCA81}"/>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DCAF702D-6FAB-B4C2-729C-61743AFDBEF9}"/>
              </a:ext>
            </a:extLst>
          </p:cNvPr>
          <p:cNvSpPr txBox="1"/>
          <p:nvPr/>
        </p:nvSpPr>
        <p:spPr>
          <a:xfrm>
            <a:off x="1016000" y="24638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141754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7A6E27-D85A-ABD4-2A9E-2F1854C90EAE}"/>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How does 'handling stressful situations'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4AD1AF3F-8CD4-7F94-7F52-C974304E9FE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4AAF27DE-6733-2D25-1142-34A2A245C195}"/>
              </a:ext>
            </a:extLst>
          </p:cNvPr>
          <p:cNvSpPr txBox="1"/>
          <p:nvPr/>
        </p:nvSpPr>
        <p:spPr>
          <a:xfrm>
            <a:off x="1016000" y="3013502"/>
            <a:ext cx="10160000" cy="830997"/>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4 ranked correlations linked to 'handling stressful situations'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89230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03DE4B-2638-C1A7-67BF-84F280D0402A}"/>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handling stressful situations</a:t>
            </a:r>
          </a:p>
          <a:p>
            <a:pPr algn="ctr"/>
            <a:r>
              <a:rPr lang="en-CA" b="1">
                <a:latin typeface="Times New Roman" panose="02020603050405020304" pitchFamily="18" charset="0"/>
              </a:rPr>
              <a:t>(D7 Preparedness)</a:t>
            </a:r>
          </a:p>
        </p:txBody>
      </p:sp>
      <p:pic>
        <p:nvPicPr>
          <p:cNvPr id="3" name="Picture 2">
            <a:extLst>
              <a:ext uri="{FF2B5EF4-FFF2-40B4-BE49-F238E27FC236}">
                <a16:creationId xmlns:a16="http://schemas.microsoft.com/office/drawing/2014/main" id="{11281DB7-3141-41CF-EB3B-D3664A117A53}"/>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sp>
        <p:nvSpPr>
          <p:cNvPr id="4" name="TextBox 3">
            <a:extLst>
              <a:ext uri="{FF2B5EF4-FFF2-40B4-BE49-F238E27FC236}">
                <a16:creationId xmlns:a16="http://schemas.microsoft.com/office/drawing/2014/main" id="{85E7F5CC-3E0C-870F-1D18-1874EF0BFB37}"/>
              </a:ext>
            </a:extLst>
          </p:cNvPr>
          <p:cNvSpPr txBox="1"/>
          <p:nvPr/>
        </p:nvSpPr>
        <p:spPr>
          <a:xfrm>
            <a:off x="1016000" y="4470400"/>
            <a:ext cx="10160000" cy="646331"/>
          </a:xfrm>
          <a:prstGeom prst="rect">
            <a:avLst/>
          </a:prstGeom>
          <a:noFill/>
        </p:spPr>
        <p:txBody>
          <a:bodyPr vert="horz" wrap="square" rtlCol="0">
            <a:spAutoFit/>
          </a:bodyPr>
          <a:lstStyle/>
          <a:p>
            <a:pPr algn="ctr"/>
            <a:r>
              <a:rPr lang="en-US" b="1">
                <a:latin typeface="Times New Roman" panose="02020603050405020304" pitchFamily="18" charset="0"/>
              </a:rPr>
              <a:t>31 other measures ranked below these 4 in terms of their correlation with 'handling stressful situations'.</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AF36C87A-C662-C69A-82F9-77C7B209163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69523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CA2FF1-8785-3C49-D9B1-64CCFF97A749}"/>
              </a:ext>
            </a:extLst>
          </p:cNvPr>
          <p:cNvSpPr txBox="1"/>
          <p:nvPr/>
        </p:nvSpPr>
        <p:spPr>
          <a:xfrm>
            <a:off x="1651000" y="635000"/>
            <a:ext cx="8890000" cy="553998"/>
          </a:xfrm>
          <a:prstGeom prst="rect">
            <a:avLst/>
          </a:prstGeom>
          <a:noFill/>
        </p:spPr>
        <p:txBody>
          <a:bodyPr vert="horz" wrap="square" rtlCol="0">
            <a:spAutoFit/>
          </a:bodyPr>
          <a:lstStyle/>
          <a:p>
            <a:pPr algn="ctr"/>
            <a:r>
              <a:rPr lang="en-US" sz="3000" b="1">
                <a:latin typeface="Times New Roman" panose="02020603050405020304" pitchFamily="18" charset="0"/>
              </a:rPr>
              <a:t>Where does 'handling stressful situations'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F4BAAE2F-A336-E34C-E545-950AFCCBB23E}"/>
              </a:ext>
            </a:extLst>
          </p:cNvPr>
          <p:cNvSpPr txBox="1"/>
          <p:nvPr/>
        </p:nvSpPr>
        <p:spPr>
          <a:xfrm>
            <a:off x="1016000" y="2459504"/>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'handling stressful situations' fits into the rankings for 4 other key measures in the survey. For each of the slides that follow, 'handling stressful situations' rises to very near the top of 35 ranked measures. Tables shown here were selected if the 'handling stressful situations'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F25A7637-A65A-28E6-17D0-AA5B09F9BF20}"/>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83368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5D3C6B-E08C-3659-0786-334101EE51E4}"/>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adapting to face new challenges</a:t>
            </a:r>
          </a:p>
          <a:p>
            <a:pPr algn="ctr"/>
            <a:r>
              <a:rPr lang="en-US" b="1">
                <a:latin typeface="Times New Roman" panose="02020603050405020304" pitchFamily="18" charset="0"/>
              </a:rPr>
              <a:t>(D1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BBB4B53E-6922-D338-A616-A8AFE6814794}"/>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F522DD91-8CD8-D46C-8E1E-F6B3675610E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84346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24F295-74E4-5512-AD7D-958E92CD12E5}"/>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conducting myself with confidence</a:t>
            </a:r>
          </a:p>
          <a:p>
            <a:pPr algn="ctr"/>
            <a:r>
              <a:rPr lang="en-US" b="1">
                <a:latin typeface="Times New Roman" panose="02020603050405020304" pitchFamily="18" charset="0"/>
              </a:rPr>
              <a:t>(D5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17606BF8-62F8-A224-86E1-F486C4C7126B}"/>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CE6B10D-E010-FCD5-D2D5-6BDB40DED0FC}"/>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02402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497FA7-BB83-4320-809A-9733F35C889D}"/>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coping with peer pressure</a:t>
            </a:r>
          </a:p>
          <a:p>
            <a:pPr algn="ctr"/>
            <a:r>
              <a:rPr lang="en-US" b="1">
                <a:latin typeface="Times New Roman" panose="02020603050405020304" pitchFamily="18" charset="0"/>
              </a:rPr>
              <a:t>(D6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FD3B8ED8-99B0-F435-E656-EC3489D3CEEA}"/>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0ED2536A-2898-CE41-CB6F-8FD789987D2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33973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0B8E95-2250-94D5-F290-BFA7DBF55AA9}"/>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making choices that support my emotional well-being</a:t>
            </a:r>
          </a:p>
          <a:p>
            <a:pPr algn="ctr"/>
            <a:r>
              <a:rPr lang="en-US" b="1">
                <a:latin typeface="Times New Roman" panose="02020603050405020304" pitchFamily="18" charset="0"/>
              </a:rPr>
              <a:t>(D9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7838AA94-3FCE-38A9-D4F8-D733D3CC037A}"/>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098649CA-70E3-C468-9EFE-CC9D9A549B8B}"/>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3988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27056B-0D06-76DB-5731-C5D52A22A0DD}"/>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E72D6184-5F54-FED0-6EE8-E5B48E340841}"/>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4DCB1047-DD9F-1FC7-60E9-7FD257399B6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077053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2024-12-13T23:38:08Z</dcterms:created>
  <dcterms:modified xsi:type="dcterms:W3CDTF">2024-12-13T23:38:10Z</dcterms:modified>
</cp:coreProperties>
</file>