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snapToGrid="0">
      <p:cViewPr varScale="1">
        <p:scale>
          <a:sx n="130" d="100"/>
          <a:sy n="130" d="100"/>
        </p:scale>
        <p:origin x="156" y="3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61B1B-5BFC-6A2F-A5AF-20F24E0EE7F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50D5ED8C-E36B-DA61-14B2-410BA37966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20AB4796-CAEC-DCFD-255E-83CFB2E6E398}"/>
              </a:ext>
            </a:extLst>
          </p:cNvPr>
          <p:cNvSpPr>
            <a:spLocks noGrp="1"/>
          </p:cNvSpPr>
          <p:nvPr>
            <p:ph type="dt" sz="half" idx="10"/>
          </p:nvPr>
        </p:nvSpPr>
        <p:spPr/>
        <p:txBody>
          <a:bodyPr/>
          <a:lstStyle/>
          <a:p>
            <a:fld id="{0324622A-F469-4516-8058-14A1857B54BA}" type="datetimeFigureOut">
              <a:rPr lang="en-CA" smtClean="0"/>
              <a:t>2024-12-13</a:t>
            </a:fld>
            <a:endParaRPr lang="en-CA"/>
          </a:p>
        </p:txBody>
      </p:sp>
      <p:sp>
        <p:nvSpPr>
          <p:cNvPr id="5" name="Footer Placeholder 4">
            <a:extLst>
              <a:ext uri="{FF2B5EF4-FFF2-40B4-BE49-F238E27FC236}">
                <a16:creationId xmlns:a16="http://schemas.microsoft.com/office/drawing/2014/main" id="{2AA9DC57-AD5E-F94D-DBCC-0B315081ADA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98A6232-EA7C-E745-F163-FF6EE5D6CF9E}"/>
              </a:ext>
            </a:extLst>
          </p:cNvPr>
          <p:cNvSpPr>
            <a:spLocks noGrp="1"/>
          </p:cNvSpPr>
          <p:nvPr>
            <p:ph type="sldNum" sz="quarter" idx="12"/>
          </p:nvPr>
        </p:nvSpPr>
        <p:spPr/>
        <p:txBody>
          <a:bodyPr/>
          <a:lstStyle/>
          <a:p>
            <a:fld id="{9B840F52-8F6A-445E-AAF7-D7A900C1D59B}" type="slidenum">
              <a:rPr lang="en-CA" smtClean="0"/>
              <a:t>‹#›</a:t>
            </a:fld>
            <a:endParaRPr lang="en-CA"/>
          </a:p>
        </p:txBody>
      </p:sp>
    </p:spTree>
    <p:extLst>
      <p:ext uri="{BB962C8B-B14F-4D97-AF65-F5344CB8AC3E}">
        <p14:creationId xmlns:p14="http://schemas.microsoft.com/office/powerpoint/2010/main" val="2347925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8F722-75B2-A928-9775-1E82E8B445AB}"/>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AD71B8C-5C8A-3C5E-7761-E40631A9F74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86EE5D3-BC81-60EA-A939-261DA37EB90D}"/>
              </a:ext>
            </a:extLst>
          </p:cNvPr>
          <p:cNvSpPr>
            <a:spLocks noGrp="1"/>
          </p:cNvSpPr>
          <p:nvPr>
            <p:ph type="dt" sz="half" idx="10"/>
          </p:nvPr>
        </p:nvSpPr>
        <p:spPr/>
        <p:txBody>
          <a:bodyPr/>
          <a:lstStyle/>
          <a:p>
            <a:fld id="{0324622A-F469-4516-8058-14A1857B54BA}" type="datetimeFigureOut">
              <a:rPr lang="en-CA" smtClean="0"/>
              <a:t>2024-12-13</a:t>
            </a:fld>
            <a:endParaRPr lang="en-CA"/>
          </a:p>
        </p:txBody>
      </p:sp>
      <p:sp>
        <p:nvSpPr>
          <p:cNvPr id="5" name="Footer Placeholder 4">
            <a:extLst>
              <a:ext uri="{FF2B5EF4-FFF2-40B4-BE49-F238E27FC236}">
                <a16:creationId xmlns:a16="http://schemas.microsoft.com/office/drawing/2014/main" id="{320BB48B-798F-B44A-3EA2-A5820ADAF48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18975CE-3379-54D4-BC54-660CBF524AAD}"/>
              </a:ext>
            </a:extLst>
          </p:cNvPr>
          <p:cNvSpPr>
            <a:spLocks noGrp="1"/>
          </p:cNvSpPr>
          <p:nvPr>
            <p:ph type="sldNum" sz="quarter" idx="12"/>
          </p:nvPr>
        </p:nvSpPr>
        <p:spPr/>
        <p:txBody>
          <a:bodyPr/>
          <a:lstStyle/>
          <a:p>
            <a:fld id="{9B840F52-8F6A-445E-AAF7-D7A900C1D59B}" type="slidenum">
              <a:rPr lang="en-CA" smtClean="0"/>
              <a:t>‹#›</a:t>
            </a:fld>
            <a:endParaRPr lang="en-CA"/>
          </a:p>
        </p:txBody>
      </p:sp>
    </p:spTree>
    <p:extLst>
      <p:ext uri="{BB962C8B-B14F-4D97-AF65-F5344CB8AC3E}">
        <p14:creationId xmlns:p14="http://schemas.microsoft.com/office/powerpoint/2010/main" val="4019543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3C1E35-9E16-4959-AF3E-21A482C8054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F097A51C-86A4-5688-0815-E2998E31C4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52E598A-181F-AFBD-F9AD-DAC4E65F5627}"/>
              </a:ext>
            </a:extLst>
          </p:cNvPr>
          <p:cNvSpPr>
            <a:spLocks noGrp="1"/>
          </p:cNvSpPr>
          <p:nvPr>
            <p:ph type="dt" sz="half" idx="10"/>
          </p:nvPr>
        </p:nvSpPr>
        <p:spPr/>
        <p:txBody>
          <a:bodyPr/>
          <a:lstStyle/>
          <a:p>
            <a:fld id="{0324622A-F469-4516-8058-14A1857B54BA}" type="datetimeFigureOut">
              <a:rPr lang="en-CA" smtClean="0"/>
              <a:t>2024-12-13</a:t>
            </a:fld>
            <a:endParaRPr lang="en-CA"/>
          </a:p>
        </p:txBody>
      </p:sp>
      <p:sp>
        <p:nvSpPr>
          <p:cNvPr id="5" name="Footer Placeholder 4">
            <a:extLst>
              <a:ext uri="{FF2B5EF4-FFF2-40B4-BE49-F238E27FC236}">
                <a16:creationId xmlns:a16="http://schemas.microsoft.com/office/drawing/2014/main" id="{F47F3357-B280-2040-1373-4739C2C028B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718AB2C-C6AB-F04C-BC3F-31E4F01A7147}"/>
              </a:ext>
            </a:extLst>
          </p:cNvPr>
          <p:cNvSpPr>
            <a:spLocks noGrp="1"/>
          </p:cNvSpPr>
          <p:nvPr>
            <p:ph type="sldNum" sz="quarter" idx="12"/>
          </p:nvPr>
        </p:nvSpPr>
        <p:spPr/>
        <p:txBody>
          <a:bodyPr/>
          <a:lstStyle/>
          <a:p>
            <a:fld id="{9B840F52-8F6A-445E-AAF7-D7A900C1D59B}" type="slidenum">
              <a:rPr lang="en-CA" smtClean="0"/>
              <a:t>‹#›</a:t>
            </a:fld>
            <a:endParaRPr lang="en-CA"/>
          </a:p>
        </p:txBody>
      </p:sp>
    </p:spTree>
    <p:extLst>
      <p:ext uri="{BB962C8B-B14F-4D97-AF65-F5344CB8AC3E}">
        <p14:creationId xmlns:p14="http://schemas.microsoft.com/office/powerpoint/2010/main" val="2580039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FBB2E-3295-C9A0-2D28-ACC12531ED2E}"/>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26872B9D-4916-32AB-69A0-140D78E24E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541472A-DD71-4996-57A8-977ACA18E300}"/>
              </a:ext>
            </a:extLst>
          </p:cNvPr>
          <p:cNvSpPr>
            <a:spLocks noGrp="1"/>
          </p:cNvSpPr>
          <p:nvPr>
            <p:ph type="dt" sz="half" idx="10"/>
          </p:nvPr>
        </p:nvSpPr>
        <p:spPr/>
        <p:txBody>
          <a:bodyPr/>
          <a:lstStyle/>
          <a:p>
            <a:fld id="{0324622A-F469-4516-8058-14A1857B54BA}" type="datetimeFigureOut">
              <a:rPr lang="en-CA" smtClean="0"/>
              <a:t>2024-12-13</a:t>
            </a:fld>
            <a:endParaRPr lang="en-CA"/>
          </a:p>
        </p:txBody>
      </p:sp>
      <p:sp>
        <p:nvSpPr>
          <p:cNvPr id="5" name="Footer Placeholder 4">
            <a:extLst>
              <a:ext uri="{FF2B5EF4-FFF2-40B4-BE49-F238E27FC236}">
                <a16:creationId xmlns:a16="http://schemas.microsoft.com/office/drawing/2014/main" id="{5E0596BD-AD18-F7E2-2270-0794680B78F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3371600-7ED6-0CB6-FC53-380F56FFCE70}"/>
              </a:ext>
            </a:extLst>
          </p:cNvPr>
          <p:cNvSpPr>
            <a:spLocks noGrp="1"/>
          </p:cNvSpPr>
          <p:nvPr>
            <p:ph type="sldNum" sz="quarter" idx="12"/>
          </p:nvPr>
        </p:nvSpPr>
        <p:spPr/>
        <p:txBody>
          <a:bodyPr/>
          <a:lstStyle/>
          <a:p>
            <a:fld id="{9B840F52-8F6A-445E-AAF7-D7A900C1D59B}" type="slidenum">
              <a:rPr lang="en-CA" smtClean="0"/>
              <a:t>‹#›</a:t>
            </a:fld>
            <a:endParaRPr lang="en-CA"/>
          </a:p>
        </p:txBody>
      </p:sp>
    </p:spTree>
    <p:extLst>
      <p:ext uri="{BB962C8B-B14F-4D97-AF65-F5344CB8AC3E}">
        <p14:creationId xmlns:p14="http://schemas.microsoft.com/office/powerpoint/2010/main" val="2026353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CA38F-BE15-31FB-FE36-50A18D8DBA9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C3F24C3E-D0FC-D495-3656-3E34DC45034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A019C47-67C7-23E9-CAEF-B9AFAEEC49E2}"/>
              </a:ext>
            </a:extLst>
          </p:cNvPr>
          <p:cNvSpPr>
            <a:spLocks noGrp="1"/>
          </p:cNvSpPr>
          <p:nvPr>
            <p:ph type="dt" sz="half" idx="10"/>
          </p:nvPr>
        </p:nvSpPr>
        <p:spPr/>
        <p:txBody>
          <a:bodyPr/>
          <a:lstStyle/>
          <a:p>
            <a:fld id="{0324622A-F469-4516-8058-14A1857B54BA}" type="datetimeFigureOut">
              <a:rPr lang="en-CA" smtClean="0"/>
              <a:t>2024-12-13</a:t>
            </a:fld>
            <a:endParaRPr lang="en-CA"/>
          </a:p>
        </p:txBody>
      </p:sp>
      <p:sp>
        <p:nvSpPr>
          <p:cNvPr id="5" name="Footer Placeholder 4">
            <a:extLst>
              <a:ext uri="{FF2B5EF4-FFF2-40B4-BE49-F238E27FC236}">
                <a16:creationId xmlns:a16="http://schemas.microsoft.com/office/drawing/2014/main" id="{1F341DB7-1C29-55E8-8839-2AA179561E8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17B9A10-0E51-027A-4B24-5D2A8AFA5F32}"/>
              </a:ext>
            </a:extLst>
          </p:cNvPr>
          <p:cNvSpPr>
            <a:spLocks noGrp="1"/>
          </p:cNvSpPr>
          <p:nvPr>
            <p:ph type="sldNum" sz="quarter" idx="12"/>
          </p:nvPr>
        </p:nvSpPr>
        <p:spPr/>
        <p:txBody>
          <a:bodyPr/>
          <a:lstStyle/>
          <a:p>
            <a:fld id="{9B840F52-8F6A-445E-AAF7-D7A900C1D59B}" type="slidenum">
              <a:rPr lang="en-CA" smtClean="0"/>
              <a:t>‹#›</a:t>
            </a:fld>
            <a:endParaRPr lang="en-CA"/>
          </a:p>
        </p:txBody>
      </p:sp>
    </p:spTree>
    <p:extLst>
      <p:ext uri="{BB962C8B-B14F-4D97-AF65-F5344CB8AC3E}">
        <p14:creationId xmlns:p14="http://schemas.microsoft.com/office/powerpoint/2010/main" val="1527534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7AE5B-0E8E-2C72-83EC-7887433B085F}"/>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1C301ECE-7C72-F838-FB89-5F62D54A408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CB88BF21-97F1-C90F-956F-476E4BAA6FC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527813F0-6ABB-409C-B405-EB71A028AE21}"/>
              </a:ext>
            </a:extLst>
          </p:cNvPr>
          <p:cNvSpPr>
            <a:spLocks noGrp="1"/>
          </p:cNvSpPr>
          <p:nvPr>
            <p:ph type="dt" sz="half" idx="10"/>
          </p:nvPr>
        </p:nvSpPr>
        <p:spPr/>
        <p:txBody>
          <a:bodyPr/>
          <a:lstStyle/>
          <a:p>
            <a:fld id="{0324622A-F469-4516-8058-14A1857B54BA}" type="datetimeFigureOut">
              <a:rPr lang="en-CA" smtClean="0"/>
              <a:t>2024-12-13</a:t>
            </a:fld>
            <a:endParaRPr lang="en-CA"/>
          </a:p>
        </p:txBody>
      </p:sp>
      <p:sp>
        <p:nvSpPr>
          <p:cNvPr id="6" name="Footer Placeholder 5">
            <a:extLst>
              <a:ext uri="{FF2B5EF4-FFF2-40B4-BE49-F238E27FC236}">
                <a16:creationId xmlns:a16="http://schemas.microsoft.com/office/drawing/2014/main" id="{434F798B-895F-5750-C110-9CF51B1FAA2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C9D37228-F5AF-3848-8900-E0A1874079DC}"/>
              </a:ext>
            </a:extLst>
          </p:cNvPr>
          <p:cNvSpPr>
            <a:spLocks noGrp="1"/>
          </p:cNvSpPr>
          <p:nvPr>
            <p:ph type="sldNum" sz="quarter" idx="12"/>
          </p:nvPr>
        </p:nvSpPr>
        <p:spPr/>
        <p:txBody>
          <a:bodyPr/>
          <a:lstStyle/>
          <a:p>
            <a:fld id="{9B840F52-8F6A-445E-AAF7-D7A900C1D59B}" type="slidenum">
              <a:rPr lang="en-CA" smtClean="0"/>
              <a:t>‹#›</a:t>
            </a:fld>
            <a:endParaRPr lang="en-CA"/>
          </a:p>
        </p:txBody>
      </p:sp>
    </p:spTree>
    <p:extLst>
      <p:ext uri="{BB962C8B-B14F-4D97-AF65-F5344CB8AC3E}">
        <p14:creationId xmlns:p14="http://schemas.microsoft.com/office/powerpoint/2010/main" val="669698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0FFC9-C9F8-952F-B381-92D2D5A0398A}"/>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5651B126-9EE7-9EB9-E276-C7559FE646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B9BD836-AD3E-2344-E395-619D6BF2B5F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4E42F99D-68C3-0961-E3CC-2614316E5A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E7F120B-6F2A-7C0D-8C29-95F6FBD18E2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D4C706AB-9CC0-F7C8-70DE-E26575B4A641}"/>
              </a:ext>
            </a:extLst>
          </p:cNvPr>
          <p:cNvSpPr>
            <a:spLocks noGrp="1"/>
          </p:cNvSpPr>
          <p:nvPr>
            <p:ph type="dt" sz="half" idx="10"/>
          </p:nvPr>
        </p:nvSpPr>
        <p:spPr/>
        <p:txBody>
          <a:bodyPr/>
          <a:lstStyle/>
          <a:p>
            <a:fld id="{0324622A-F469-4516-8058-14A1857B54BA}" type="datetimeFigureOut">
              <a:rPr lang="en-CA" smtClean="0"/>
              <a:t>2024-12-13</a:t>
            </a:fld>
            <a:endParaRPr lang="en-CA"/>
          </a:p>
        </p:txBody>
      </p:sp>
      <p:sp>
        <p:nvSpPr>
          <p:cNvPr id="8" name="Footer Placeholder 7">
            <a:extLst>
              <a:ext uri="{FF2B5EF4-FFF2-40B4-BE49-F238E27FC236}">
                <a16:creationId xmlns:a16="http://schemas.microsoft.com/office/drawing/2014/main" id="{2E76C27A-2BCE-09E0-E00D-CD1CD0AA85F7}"/>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01E672C5-3F44-21B2-570A-0AF1F7B115FB}"/>
              </a:ext>
            </a:extLst>
          </p:cNvPr>
          <p:cNvSpPr>
            <a:spLocks noGrp="1"/>
          </p:cNvSpPr>
          <p:nvPr>
            <p:ph type="sldNum" sz="quarter" idx="12"/>
          </p:nvPr>
        </p:nvSpPr>
        <p:spPr/>
        <p:txBody>
          <a:bodyPr/>
          <a:lstStyle/>
          <a:p>
            <a:fld id="{9B840F52-8F6A-445E-AAF7-D7A900C1D59B}" type="slidenum">
              <a:rPr lang="en-CA" smtClean="0"/>
              <a:t>‹#›</a:t>
            </a:fld>
            <a:endParaRPr lang="en-CA"/>
          </a:p>
        </p:txBody>
      </p:sp>
    </p:spTree>
    <p:extLst>
      <p:ext uri="{BB962C8B-B14F-4D97-AF65-F5344CB8AC3E}">
        <p14:creationId xmlns:p14="http://schemas.microsoft.com/office/powerpoint/2010/main" val="375872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1F91C-AD57-273C-286B-77225ADE64EE}"/>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CD04A787-14BA-2460-9470-E1ADD03A91F1}"/>
              </a:ext>
            </a:extLst>
          </p:cNvPr>
          <p:cNvSpPr>
            <a:spLocks noGrp="1"/>
          </p:cNvSpPr>
          <p:nvPr>
            <p:ph type="dt" sz="half" idx="10"/>
          </p:nvPr>
        </p:nvSpPr>
        <p:spPr/>
        <p:txBody>
          <a:bodyPr/>
          <a:lstStyle/>
          <a:p>
            <a:fld id="{0324622A-F469-4516-8058-14A1857B54BA}" type="datetimeFigureOut">
              <a:rPr lang="en-CA" smtClean="0"/>
              <a:t>2024-12-13</a:t>
            </a:fld>
            <a:endParaRPr lang="en-CA"/>
          </a:p>
        </p:txBody>
      </p:sp>
      <p:sp>
        <p:nvSpPr>
          <p:cNvPr id="4" name="Footer Placeholder 3">
            <a:extLst>
              <a:ext uri="{FF2B5EF4-FFF2-40B4-BE49-F238E27FC236}">
                <a16:creationId xmlns:a16="http://schemas.microsoft.com/office/drawing/2014/main" id="{F5986B85-1E15-6D88-FD52-DCEE47F90459}"/>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C2B9BA59-90A3-5922-510C-D71C1E2E6EF3}"/>
              </a:ext>
            </a:extLst>
          </p:cNvPr>
          <p:cNvSpPr>
            <a:spLocks noGrp="1"/>
          </p:cNvSpPr>
          <p:nvPr>
            <p:ph type="sldNum" sz="quarter" idx="12"/>
          </p:nvPr>
        </p:nvSpPr>
        <p:spPr/>
        <p:txBody>
          <a:bodyPr/>
          <a:lstStyle/>
          <a:p>
            <a:fld id="{9B840F52-8F6A-445E-AAF7-D7A900C1D59B}" type="slidenum">
              <a:rPr lang="en-CA" smtClean="0"/>
              <a:t>‹#›</a:t>
            </a:fld>
            <a:endParaRPr lang="en-CA"/>
          </a:p>
        </p:txBody>
      </p:sp>
    </p:spTree>
    <p:extLst>
      <p:ext uri="{BB962C8B-B14F-4D97-AF65-F5344CB8AC3E}">
        <p14:creationId xmlns:p14="http://schemas.microsoft.com/office/powerpoint/2010/main" val="4074026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20B0E5-28D4-30AE-D152-58C6ACDC1102}"/>
              </a:ext>
            </a:extLst>
          </p:cNvPr>
          <p:cNvSpPr>
            <a:spLocks noGrp="1"/>
          </p:cNvSpPr>
          <p:nvPr>
            <p:ph type="dt" sz="half" idx="10"/>
          </p:nvPr>
        </p:nvSpPr>
        <p:spPr/>
        <p:txBody>
          <a:bodyPr/>
          <a:lstStyle/>
          <a:p>
            <a:fld id="{0324622A-F469-4516-8058-14A1857B54BA}" type="datetimeFigureOut">
              <a:rPr lang="en-CA" smtClean="0"/>
              <a:t>2024-12-13</a:t>
            </a:fld>
            <a:endParaRPr lang="en-CA"/>
          </a:p>
        </p:txBody>
      </p:sp>
      <p:sp>
        <p:nvSpPr>
          <p:cNvPr id="3" name="Footer Placeholder 2">
            <a:extLst>
              <a:ext uri="{FF2B5EF4-FFF2-40B4-BE49-F238E27FC236}">
                <a16:creationId xmlns:a16="http://schemas.microsoft.com/office/drawing/2014/main" id="{8563F625-85FC-9DD4-819A-6ED5A966FFB4}"/>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D54DDDF9-DCC9-77F2-183C-A2D666C457C9}"/>
              </a:ext>
            </a:extLst>
          </p:cNvPr>
          <p:cNvSpPr>
            <a:spLocks noGrp="1"/>
          </p:cNvSpPr>
          <p:nvPr>
            <p:ph type="sldNum" sz="quarter" idx="12"/>
          </p:nvPr>
        </p:nvSpPr>
        <p:spPr/>
        <p:txBody>
          <a:bodyPr/>
          <a:lstStyle/>
          <a:p>
            <a:fld id="{9B840F52-8F6A-445E-AAF7-D7A900C1D59B}" type="slidenum">
              <a:rPr lang="en-CA" smtClean="0"/>
              <a:t>‹#›</a:t>
            </a:fld>
            <a:endParaRPr lang="en-CA"/>
          </a:p>
        </p:txBody>
      </p:sp>
    </p:spTree>
    <p:extLst>
      <p:ext uri="{BB962C8B-B14F-4D97-AF65-F5344CB8AC3E}">
        <p14:creationId xmlns:p14="http://schemas.microsoft.com/office/powerpoint/2010/main" val="2143445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51625-F56F-BFEB-7707-87A73E6522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85D9340B-6B63-AD0C-7BB9-686585C132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D44D3F56-0D37-016D-4E2F-78CD525E4A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08DD25-AFD0-0542-27E1-73D8CD6D0D7B}"/>
              </a:ext>
            </a:extLst>
          </p:cNvPr>
          <p:cNvSpPr>
            <a:spLocks noGrp="1"/>
          </p:cNvSpPr>
          <p:nvPr>
            <p:ph type="dt" sz="half" idx="10"/>
          </p:nvPr>
        </p:nvSpPr>
        <p:spPr/>
        <p:txBody>
          <a:bodyPr/>
          <a:lstStyle/>
          <a:p>
            <a:fld id="{0324622A-F469-4516-8058-14A1857B54BA}" type="datetimeFigureOut">
              <a:rPr lang="en-CA" smtClean="0"/>
              <a:t>2024-12-13</a:t>
            </a:fld>
            <a:endParaRPr lang="en-CA"/>
          </a:p>
        </p:txBody>
      </p:sp>
      <p:sp>
        <p:nvSpPr>
          <p:cNvPr id="6" name="Footer Placeholder 5">
            <a:extLst>
              <a:ext uri="{FF2B5EF4-FFF2-40B4-BE49-F238E27FC236}">
                <a16:creationId xmlns:a16="http://schemas.microsoft.com/office/drawing/2014/main" id="{B9E95E37-0095-A75A-8732-9683B78EE229}"/>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D43938A-9DF7-6A4F-9D45-18C440BE151C}"/>
              </a:ext>
            </a:extLst>
          </p:cNvPr>
          <p:cNvSpPr>
            <a:spLocks noGrp="1"/>
          </p:cNvSpPr>
          <p:nvPr>
            <p:ph type="sldNum" sz="quarter" idx="12"/>
          </p:nvPr>
        </p:nvSpPr>
        <p:spPr/>
        <p:txBody>
          <a:bodyPr/>
          <a:lstStyle/>
          <a:p>
            <a:fld id="{9B840F52-8F6A-445E-AAF7-D7A900C1D59B}" type="slidenum">
              <a:rPr lang="en-CA" smtClean="0"/>
              <a:t>‹#›</a:t>
            </a:fld>
            <a:endParaRPr lang="en-CA"/>
          </a:p>
        </p:txBody>
      </p:sp>
    </p:spTree>
    <p:extLst>
      <p:ext uri="{BB962C8B-B14F-4D97-AF65-F5344CB8AC3E}">
        <p14:creationId xmlns:p14="http://schemas.microsoft.com/office/powerpoint/2010/main" val="1143187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6B2B4-FBA3-8746-FF1A-534EDBE77F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D709D7CF-DEF5-ABA4-7CE1-ABCEF3DB98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229284A6-2229-4399-DB02-A5A3C46CA5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7DE3E5-F898-AEA4-716C-D3E24A5F044C}"/>
              </a:ext>
            </a:extLst>
          </p:cNvPr>
          <p:cNvSpPr>
            <a:spLocks noGrp="1"/>
          </p:cNvSpPr>
          <p:nvPr>
            <p:ph type="dt" sz="half" idx="10"/>
          </p:nvPr>
        </p:nvSpPr>
        <p:spPr/>
        <p:txBody>
          <a:bodyPr/>
          <a:lstStyle/>
          <a:p>
            <a:fld id="{0324622A-F469-4516-8058-14A1857B54BA}" type="datetimeFigureOut">
              <a:rPr lang="en-CA" smtClean="0"/>
              <a:t>2024-12-13</a:t>
            </a:fld>
            <a:endParaRPr lang="en-CA"/>
          </a:p>
        </p:txBody>
      </p:sp>
      <p:sp>
        <p:nvSpPr>
          <p:cNvPr id="6" name="Footer Placeholder 5">
            <a:extLst>
              <a:ext uri="{FF2B5EF4-FFF2-40B4-BE49-F238E27FC236}">
                <a16:creationId xmlns:a16="http://schemas.microsoft.com/office/drawing/2014/main" id="{8EC394DE-EDEF-9B0E-2BDB-88D389F190C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244D6521-3432-CA21-4A33-5FD4A9A06FF0}"/>
              </a:ext>
            </a:extLst>
          </p:cNvPr>
          <p:cNvSpPr>
            <a:spLocks noGrp="1"/>
          </p:cNvSpPr>
          <p:nvPr>
            <p:ph type="sldNum" sz="quarter" idx="12"/>
          </p:nvPr>
        </p:nvSpPr>
        <p:spPr/>
        <p:txBody>
          <a:bodyPr/>
          <a:lstStyle/>
          <a:p>
            <a:fld id="{9B840F52-8F6A-445E-AAF7-D7A900C1D59B}" type="slidenum">
              <a:rPr lang="en-CA" smtClean="0"/>
              <a:t>‹#›</a:t>
            </a:fld>
            <a:endParaRPr lang="en-CA"/>
          </a:p>
        </p:txBody>
      </p:sp>
    </p:spTree>
    <p:extLst>
      <p:ext uri="{BB962C8B-B14F-4D97-AF65-F5344CB8AC3E}">
        <p14:creationId xmlns:p14="http://schemas.microsoft.com/office/powerpoint/2010/main" val="3131824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76869"/>
            </a:gs>
            <a:gs pos="100000">
              <a:srgbClr val="BBE0E3"/>
            </a:gs>
          </a:gsLst>
          <a:lin ang="81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0CC845-825A-53BA-B6D1-E8942DDE2E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779B73C2-ED64-DA97-06D4-29E78CAA45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EC2708D-A0AA-3502-5355-E11C07A748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324622A-F469-4516-8058-14A1857B54BA}" type="datetimeFigureOut">
              <a:rPr lang="en-CA" smtClean="0"/>
              <a:t>2024-12-13</a:t>
            </a:fld>
            <a:endParaRPr lang="en-CA"/>
          </a:p>
        </p:txBody>
      </p:sp>
      <p:sp>
        <p:nvSpPr>
          <p:cNvPr id="5" name="Footer Placeholder 4">
            <a:extLst>
              <a:ext uri="{FF2B5EF4-FFF2-40B4-BE49-F238E27FC236}">
                <a16:creationId xmlns:a16="http://schemas.microsoft.com/office/drawing/2014/main" id="{1DFBE3AB-4C9C-F618-F0E6-7FE3015F55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303D8296-CC08-D9F8-C82C-7D2E2DBD56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B840F52-8F6A-445E-AAF7-D7A900C1D59B}" type="slidenum">
              <a:rPr lang="en-CA" smtClean="0"/>
              <a:t>‹#›</a:t>
            </a:fld>
            <a:endParaRPr lang="en-CA"/>
          </a:p>
        </p:txBody>
      </p:sp>
    </p:spTree>
    <p:extLst>
      <p:ext uri="{BB962C8B-B14F-4D97-AF65-F5344CB8AC3E}">
        <p14:creationId xmlns:p14="http://schemas.microsoft.com/office/powerpoint/2010/main" val="340544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270D811-3043-33DB-311D-601A1D991C21}"/>
              </a:ext>
            </a:extLst>
          </p:cNvPr>
          <p:cNvSpPr txBox="1"/>
          <p:nvPr/>
        </p:nvSpPr>
        <p:spPr>
          <a:xfrm>
            <a:off x="1651000" y="635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thinking creatively</a:t>
            </a:r>
          </a:p>
        </p:txBody>
      </p:sp>
      <p:pic>
        <p:nvPicPr>
          <p:cNvPr id="4" name="Picture 3">
            <a:extLst>
              <a:ext uri="{FF2B5EF4-FFF2-40B4-BE49-F238E27FC236}">
                <a16:creationId xmlns:a16="http://schemas.microsoft.com/office/drawing/2014/main" id="{E94686FF-2836-0F57-F6A5-5E5564D547C3}"/>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
        <p:nvSpPr>
          <p:cNvPr id="5" name="TextBox 4">
            <a:extLst>
              <a:ext uri="{FF2B5EF4-FFF2-40B4-BE49-F238E27FC236}">
                <a16:creationId xmlns:a16="http://schemas.microsoft.com/office/drawing/2014/main" id="{B60441E0-7EF6-282B-6E51-D7BE01C98967}"/>
              </a:ext>
            </a:extLst>
          </p:cNvPr>
          <p:cNvSpPr txBox="1"/>
          <p:nvPr/>
        </p:nvSpPr>
        <p:spPr>
          <a:xfrm>
            <a:off x="1016000" y="2463800"/>
            <a:ext cx="10160000" cy="1938992"/>
          </a:xfrm>
          <a:prstGeom prst="rect">
            <a:avLst/>
          </a:prstGeom>
          <a:noFill/>
        </p:spPr>
        <p:txBody>
          <a:bodyPr vert="horz" wrap="square" rtlCol="0">
            <a:spAutoFit/>
          </a:bodyPr>
          <a:lstStyle/>
          <a:p>
            <a:pPr algn="ctr"/>
            <a:r>
              <a:rPr lang="en-US" sz="2400">
                <a:latin typeface="Times New Roman" panose="02020603050405020304" pitchFamily="18" charset="0"/>
              </a:rPr>
              <a:t>36 measures in the Community and Belonging Survey of Students 2024 were compared to each other, generating 630 associations.</a:t>
            </a:r>
          </a:p>
          <a:p>
            <a:pPr algn="ctr"/>
            <a:endParaRPr lang="en-US" sz="2400">
              <a:latin typeface="Times New Roman" panose="02020603050405020304" pitchFamily="18" charset="0"/>
            </a:endParaRPr>
          </a:p>
          <a:p>
            <a:pPr algn="ctr"/>
            <a:r>
              <a:rPr lang="en-US" sz="2400">
                <a:latin typeface="Times New Roman" panose="02020603050405020304" pitchFamily="18" charset="0"/>
              </a:rPr>
              <a:t>Each of the 36 resulting tables displays ranked correlation coefficients for each measure against 35 other measures.</a:t>
            </a:r>
            <a:endParaRPr lang="en-CA" sz="2400">
              <a:latin typeface="Times New Roman" panose="02020603050405020304" pitchFamily="18" charset="0"/>
            </a:endParaRPr>
          </a:p>
        </p:txBody>
      </p:sp>
    </p:spTree>
    <p:extLst>
      <p:ext uri="{BB962C8B-B14F-4D97-AF65-F5344CB8AC3E}">
        <p14:creationId xmlns:p14="http://schemas.microsoft.com/office/powerpoint/2010/main" val="1149781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DBCDA8B-4DF8-3EAC-D7C2-D5FD28AD9B28}"/>
              </a:ext>
            </a:extLst>
          </p:cNvPr>
          <p:cNvSpPr txBox="1"/>
          <p:nvPr/>
        </p:nvSpPr>
        <p:spPr>
          <a:xfrm>
            <a:off x="1651000" y="635000"/>
            <a:ext cx="8890000" cy="1015663"/>
          </a:xfrm>
          <a:prstGeom prst="rect">
            <a:avLst/>
          </a:prstGeom>
          <a:noFill/>
        </p:spPr>
        <p:txBody>
          <a:bodyPr vert="horz" wrap="square" rtlCol="0">
            <a:spAutoFit/>
          </a:bodyPr>
          <a:lstStyle/>
          <a:p>
            <a:pPr algn="ctr"/>
            <a:r>
              <a:rPr lang="en-US" sz="3000" b="1">
                <a:latin typeface="Times New Roman" panose="02020603050405020304" pitchFamily="18" charset="0"/>
              </a:rPr>
              <a:t>How does 'thinking creatively' connect to other measures in the survey?</a:t>
            </a:r>
            <a:endParaRPr lang="en-CA" sz="3000" b="1">
              <a:latin typeface="Times New Roman" panose="02020603050405020304" pitchFamily="18" charset="0"/>
            </a:endParaRPr>
          </a:p>
        </p:txBody>
      </p:sp>
      <p:pic>
        <p:nvPicPr>
          <p:cNvPr id="4" name="Picture 3">
            <a:extLst>
              <a:ext uri="{FF2B5EF4-FFF2-40B4-BE49-F238E27FC236}">
                <a16:creationId xmlns:a16="http://schemas.microsoft.com/office/drawing/2014/main" id="{471337D0-AA42-E3D6-95A3-0D62D9663A1B}"/>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
        <p:nvSpPr>
          <p:cNvPr id="5" name="TextBox 4">
            <a:extLst>
              <a:ext uri="{FF2B5EF4-FFF2-40B4-BE49-F238E27FC236}">
                <a16:creationId xmlns:a16="http://schemas.microsoft.com/office/drawing/2014/main" id="{66022985-9213-506D-29C3-68A1B939D6B3}"/>
              </a:ext>
            </a:extLst>
          </p:cNvPr>
          <p:cNvSpPr txBox="1"/>
          <p:nvPr/>
        </p:nvSpPr>
        <p:spPr>
          <a:xfrm>
            <a:off x="1016000" y="3013502"/>
            <a:ext cx="10160000" cy="830997"/>
          </a:xfrm>
          <a:prstGeom prst="rect">
            <a:avLst/>
          </a:prstGeom>
          <a:noFill/>
        </p:spPr>
        <p:txBody>
          <a:bodyPr vert="horz" wrap="square" rtlCol="0">
            <a:spAutoFit/>
          </a:bodyPr>
          <a:lstStyle/>
          <a:p>
            <a:pPr algn="ctr"/>
            <a:r>
              <a:rPr lang="en-US" sz="2400">
                <a:latin typeface="Times New Roman" panose="02020603050405020304" pitchFamily="18" charset="0"/>
              </a:rPr>
              <a:t>The next slide shows the top 2 ranked correlations linked to 'thinking creatively' (under the condition that the corresponding p-value &lt; .01).</a:t>
            </a:r>
            <a:endParaRPr lang="en-CA" sz="2400">
              <a:latin typeface="Times New Roman" panose="02020603050405020304" pitchFamily="18" charset="0"/>
            </a:endParaRPr>
          </a:p>
        </p:txBody>
      </p:sp>
    </p:spTree>
    <p:extLst>
      <p:ext uri="{BB962C8B-B14F-4D97-AF65-F5344CB8AC3E}">
        <p14:creationId xmlns:p14="http://schemas.microsoft.com/office/powerpoint/2010/main" val="2538509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1195174-81C4-C906-ED2B-42AA77FA9284}"/>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thinking creatively</a:t>
            </a:r>
          </a:p>
          <a:p>
            <a:pPr algn="ctr"/>
            <a:r>
              <a:rPr lang="en-CA" b="1">
                <a:latin typeface="Times New Roman" panose="02020603050405020304" pitchFamily="18" charset="0"/>
              </a:rPr>
              <a:t>(D12 Preparedness)</a:t>
            </a:r>
          </a:p>
        </p:txBody>
      </p:sp>
      <p:pic>
        <p:nvPicPr>
          <p:cNvPr id="3" name="Picture 2">
            <a:extLst>
              <a:ext uri="{FF2B5EF4-FFF2-40B4-BE49-F238E27FC236}">
                <a16:creationId xmlns:a16="http://schemas.microsoft.com/office/drawing/2014/main" id="{66D56FE0-6735-2CA6-CA17-25373AEA81D0}"/>
              </a:ext>
            </a:extLst>
          </p:cNvPr>
          <p:cNvPicPr>
            <a:picLocks noChangeAspect="1"/>
          </p:cNvPicPr>
          <p:nvPr/>
        </p:nvPicPr>
        <p:blipFill>
          <a:blip r:embed="rId2"/>
          <a:stretch>
            <a:fillRect/>
          </a:stretch>
        </p:blipFill>
        <p:spPr>
          <a:xfrm>
            <a:off x="2433638" y="3219450"/>
            <a:ext cx="7324725" cy="419100"/>
          </a:xfrm>
          <a:prstGeom prst="rect">
            <a:avLst/>
          </a:prstGeom>
          <a:solidFill>
            <a:schemeClr val="accent1">
              <a:alpha val="0"/>
            </a:schemeClr>
          </a:solidFill>
        </p:spPr>
      </p:pic>
      <p:sp>
        <p:nvSpPr>
          <p:cNvPr id="4" name="TextBox 3">
            <a:extLst>
              <a:ext uri="{FF2B5EF4-FFF2-40B4-BE49-F238E27FC236}">
                <a16:creationId xmlns:a16="http://schemas.microsoft.com/office/drawing/2014/main" id="{2D33486A-43F8-1702-356C-311F5AEB1074}"/>
              </a:ext>
            </a:extLst>
          </p:cNvPr>
          <p:cNvSpPr txBox="1"/>
          <p:nvPr/>
        </p:nvSpPr>
        <p:spPr>
          <a:xfrm>
            <a:off x="1016000" y="4267200"/>
            <a:ext cx="10160000" cy="369332"/>
          </a:xfrm>
          <a:prstGeom prst="rect">
            <a:avLst/>
          </a:prstGeom>
          <a:noFill/>
        </p:spPr>
        <p:txBody>
          <a:bodyPr vert="horz" wrap="square" rtlCol="0">
            <a:spAutoFit/>
          </a:bodyPr>
          <a:lstStyle/>
          <a:p>
            <a:pPr algn="ctr"/>
            <a:r>
              <a:rPr lang="en-US" b="1">
                <a:latin typeface="Times New Roman" panose="02020603050405020304" pitchFamily="18" charset="0"/>
              </a:rPr>
              <a:t>33 other measures ranked below these 2 in terms of their correlation with 'thinking creatively'.</a:t>
            </a:r>
            <a:endParaRPr lang="en-CA" b="1">
              <a:latin typeface="Times New Roman" panose="02020603050405020304" pitchFamily="18" charset="0"/>
            </a:endParaRPr>
          </a:p>
        </p:txBody>
      </p:sp>
      <p:pic>
        <p:nvPicPr>
          <p:cNvPr id="6" name="Picture 5">
            <a:extLst>
              <a:ext uri="{FF2B5EF4-FFF2-40B4-BE49-F238E27FC236}">
                <a16:creationId xmlns:a16="http://schemas.microsoft.com/office/drawing/2014/main" id="{E6855E56-D76E-D4D5-830B-A03EF7DF2CFF}"/>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1349455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964FE9E-FD59-33E3-AC9F-B3519F8C8340}"/>
              </a:ext>
            </a:extLst>
          </p:cNvPr>
          <p:cNvSpPr txBox="1"/>
          <p:nvPr/>
        </p:nvSpPr>
        <p:spPr>
          <a:xfrm>
            <a:off x="1651000" y="635000"/>
            <a:ext cx="8890000" cy="553998"/>
          </a:xfrm>
          <a:prstGeom prst="rect">
            <a:avLst/>
          </a:prstGeom>
          <a:noFill/>
        </p:spPr>
        <p:txBody>
          <a:bodyPr vert="horz" wrap="square" rtlCol="0">
            <a:spAutoFit/>
          </a:bodyPr>
          <a:lstStyle/>
          <a:p>
            <a:pPr algn="ctr"/>
            <a:r>
              <a:rPr lang="en-US" sz="3000" b="1">
                <a:latin typeface="Times New Roman" panose="02020603050405020304" pitchFamily="18" charset="0"/>
              </a:rPr>
              <a:t>Where does 'thinking creatively' rank?</a:t>
            </a:r>
            <a:endParaRPr lang="en-CA" sz="3000" b="1">
              <a:latin typeface="Times New Roman" panose="02020603050405020304" pitchFamily="18" charset="0"/>
            </a:endParaRPr>
          </a:p>
        </p:txBody>
      </p:sp>
      <p:sp>
        <p:nvSpPr>
          <p:cNvPr id="3" name="TextBox 2">
            <a:extLst>
              <a:ext uri="{FF2B5EF4-FFF2-40B4-BE49-F238E27FC236}">
                <a16:creationId xmlns:a16="http://schemas.microsoft.com/office/drawing/2014/main" id="{65F47855-BFF7-BB40-883F-48FFA486CCDC}"/>
              </a:ext>
            </a:extLst>
          </p:cNvPr>
          <p:cNvSpPr txBox="1"/>
          <p:nvPr/>
        </p:nvSpPr>
        <p:spPr>
          <a:xfrm>
            <a:off x="1016000" y="2459504"/>
            <a:ext cx="10160000" cy="1938992"/>
          </a:xfrm>
          <a:prstGeom prst="rect">
            <a:avLst/>
          </a:prstGeom>
          <a:noFill/>
        </p:spPr>
        <p:txBody>
          <a:bodyPr vert="horz" wrap="square" rtlCol="0">
            <a:spAutoFit/>
          </a:bodyPr>
          <a:lstStyle/>
          <a:p>
            <a:pPr algn="ctr"/>
            <a:r>
              <a:rPr lang="en-US" sz="2400">
                <a:latin typeface="Times New Roman" panose="02020603050405020304" pitchFamily="18" charset="0"/>
              </a:rPr>
              <a:t>The slides below display where 'thinking creatively' fits into the rankings for 2 other key measures in the survey. For each of the slides that follow, 'thinking creatively' rises to very near the top of 35 ranked measures. Tables shown here were selected if the 'thinking creatively' correlation coefficient was at or above 0.5.</a:t>
            </a:r>
            <a:endParaRPr lang="en-CA" sz="2400">
              <a:latin typeface="Times New Roman" panose="02020603050405020304" pitchFamily="18" charset="0"/>
            </a:endParaRPr>
          </a:p>
        </p:txBody>
      </p:sp>
      <p:pic>
        <p:nvPicPr>
          <p:cNvPr id="5" name="Picture 4">
            <a:extLst>
              <a:ext uri="{FF2B5EF4-FFF2-40B4-BE49-F238E27FC236}">
                <a16:creationId xmlns:a16="http://schemas.microsoft.com/office/drawing/2014/main" id="{01F43F4A-7A01-E1C0-9717-515AB69A0019}"/>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3922049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E55AA89-0348-CE0C-28FC-B6EACB26498F}"/>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approaching life with intellectual curiosity</a:t>
            </a:r>
          </a:p>
          <a:p>
            <a:pPr algn="ctr"/>
            <a:r>
              <a:rPr lang="en-US" b="1">
                <a:latin typeface="Times New Roman" panose="02020603050405020304" pitchFamily="18" charset="0"/>
              </a:rPr>
              <a:t>(D3 Preparedness)</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61FE4BBA-5529-9E33-0827-6DAE2A0CB9A7}"/>
              </a:ext>
            </a:extLst>
          </p:cNvPr>
          <p:cNvPicPr>
            <a:picLocks noChangeAspect="1"/>
          </p:cNvPicPr>
          <p:nvPr/>
        </p:nvPicPr>
        <p:blipFill>
          <a:blip r:embed="rId2"/>
          <a:stretch>
            <a:fillRect/>
          </a:stretch>
        </p:blipFill>
        <p:spPr>
          <a:xfrm>
            <a:off x="2433638" y="3119438"/>
            <a:ext cx="7324725" cy="619125"/>
          </a:xfrm>
          <a:prstGeom prst="rect">
            <a:avLst/>
          </a:prstGeom>
          <a:solidFill>
            <a:schemeClr val="accent1">
              <a:alpha val="0"/>
            </a:schemeClr>
          </a:solidFill>
        </p:spPr>
      </p:pic>
      <p:pic>
        <p:nvPicPr>
          <p:cNvPr id="5" name="Picture 4">
            <a:extLst>
              <a:ext uri="{FF2B5EF4-FFF2-40B4-BE49-F238E27FC236}">
                <a16:creationId xmlns:a16="http://schemas.microsoft.com/office/drawing/2014/main" id="{EA5C4E4F-B7EB-1A5E-B957-B03C781E20E2}"/>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2804929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7D485B9-EC06-BE81-AD3F-1C7C783151EB}"/>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thinking critically</a:t>
            </a:r>
          </a:p>
          <a:p>
            <a:pPr algn="ctr"/>
            <a:r>
              <a:rPr lang="en-CA" b="1">
                <a:latin typeface="Times New Roman" panose="02020603050405020304" pitchFamily="18" charset="0"/>
              </a:rPr>
              <a:t>(D13 Preparedness)</a:t>
            </a:r>
          </a:p>
        </p:txBody>
      </p:sp>
      <p:pic>
        <p:nvPicPr>
          <p:cNvPr id="3" name="Picture 2">
            <a:extLst>
              <a:ext uri="{FF2B5EF4-FFF2-40B4-BE49-F238E27FC236}">
                <a16:creationId xmlns:a16="http://schemas.microsoft.com/office/drawing/2014/main" id="{71F13DA3-434F-65CC-1FA3-F4FFF91549AA}"/>
              </a:ext>
            </a:extLst>
          </p:cNvPr>
          <p:cNvPicPr>
            <a:picLocks noChangeAspect="1"/>
          </p:cNvPicPr>
          <p:nvPr/>
        </p:nvPicPr>
        <p:blipFill>
          <a:blip r:embed="rId2"/>
          <a:stretch>
            <a:fillRect/>
          </a:stretch>
        </p:blipFill>
        <p:spPr>
          <a:xfrm>
            <a:off x="2433638" y="3319463"/>
            <a:ext cx="7324725" cy="2190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B79C14EE-4F57-7C8D-1831-D94DF4E71272}"/>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1146709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83CCFD9-4D64-2D6F-F6A7-45E6206E124B}"/>
              </a:ext>
            </a:extLst>
          </p:cNvPr>
          <p:cNvSpPr txBox="1"/>
          <p:nvPr/>
        </p:nvSpPr>
        <p:spPr>
          <a:xfrm>
            <a:off x="1651000" y="2540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End of Presentation</a:t>
            </a:r>
          </a:p>
        </p:txBody>
      </p:sp>
      <p:sp>
        <p:nvSpPr>
          <p:cNvPr id="3" name="TextBox 2">
            <a:extLst>
              <a:ext uri="{FF2B5EF4-FFF2-40B4-BE49-F238E27FC236}">
                <a16:creationId xmlns:a16="http://schemas.microsoft.com/office/drawing/2014/main" id="{AAC81E21-38B1-2D46-2D31-780EB98E2890}"/>
              </a:ext>
            </a:extLst>
          </p:cNvPr>
          <p:cNvSpPr txBox="1"/>
          <p:nvPr/>
        </p:nvSpPr>
        <p:spPr>
          <a:xfrm>
            <a:off x="1905000" y="5080000"/>
            <a:ext cx="6350000" cy="923330"/>
          </a:xfrm>
          <a:prstGeom prst="rect">
            <a:avLst/>
          </a:prstGeom>
          <a:noFill/>
        </p:spPr>
        <p:txBody>
          <a:bodyPr vert="horz" rtlCol="0">
            <a:spAutoFit/>
          </a:bodyPr>
          <a:lstStyle/>
          <a:p>
            <a:r>
              <a:rPr lang="en-US">
                <a:latin typeface="Times New Roman" panose="02020603050405020304" pitchFamily="18" charset="0"/>
              </a:rPr>
              <a:t>This file was prepared by Kevin Graham</a:t>
            </a:r>
          </a:p>
          <a:p>
            <a:r>
              <a:rPr lang="en-US">
                <a:latin typeface="Times New Roman" panose="02020603050405020304" pitchFamily="18" charset="0"/>
              </a:rPr>
              <a:t>President, Lookout Management Inc.</a:t>
            </a:r>
          </a:p>
          <a:p>
            <a:r>
              <a:rPr lang="en-US">
                <a:latin typeface="Times New Roman" panose="02020603050405020304" pitchFamily="18" charset="0"/>
              </a:rPr>
              <a:t>kevin@lookoutmanagement.com</a:t>
            </a:r>
            <a:endParaRPr lang="en-CA">
              <a:latin typeface="Times New Roman" panose="02020603050405020304" pitchFamily="18" charset="0"/>
            </a:endParaRPr>
          </a:p>
        </p:txBody>
      </p:sp>
      <p:pic>
        <p:nvPicPr>
          <p:cNvPr id="5" name="Picture 4">
            <a:extLst>
              <a:ext uri="{FF2B5EF4-FFF2-40B4-BE49-F238E27FC236}">
                <a16:creationId xmlns:a16="http://schemas.microsoft.com/office/drawing/2014/main" id="{75AA979D-8150-CB25-BF45-EE776309DD7B}"/>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14053221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206</Words>
  <Application>Microsoft Office PowerPoint</Application>
  <PresentationFormat>Widescreen</PresentationFormat>
  <Paragraphs>19</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Aptos</vt:lpstr>
      <vt:lpstr>Aptos Display</vt:lpstr>
      <vt:lpstr>Arial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Kevin Graham</dc:creator>
  <cp:lastModifiedBy>Kevin Graham</cp:lastModifiedBy>
  <cp:revision>2</cp:revision>
  <dcterms:created xsi:type="dcterms:W3CDTF">2024-12-14T00:17:35Z</dcterms:created>
  <dcterms:modified xsi:type="dcterms:W3CDTF">2024-12-14T00:17:37Z</dcterms:modified>
</cp:coreProperties>
</file>