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2" r:id="rId5"/>
    <p:sldId id="259" r:id="rId6"/>
    <p:sldId id="260" r:id="rId7"/>
    <p:sldId id="261"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ferSingleView="1">
    <p:restoredLeft sz="15620"/>
    <p:restoredTop sz="94660"/>
  </p:normalViewPr>
  <p:slideViewPr>
    <p:cSldViewPr snapToGrid="0">
      <p:cViewPr varScale="1">
        <p:scale>
          <a:sx n="130" d="100"/>
          <a:sy n="130" d="100"/>
        </p:scale>
        <p:origin x="156" y="3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845A06-0622-9BB1-F66E-76E1DF92B12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6830DD16-D9A8-407B-3F0C-C7E438631D8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F0889CD5-60A5-103C-0B79-F85DD39E8D59}"/>
              </a:ext>
            </a:extLst>
          </p:cNvPr>
          <p:cNvSpPr>
            <a:spLocks noGrp="1"/>
          </p:cNvSpPr>
          <p:nvPr>
            <p:ph type="dt" sz="half" idx="10"/>
          </p:nvPr>
        </p:nvSpPr>
        <p:spPr/>
        <p:txBody>
          <a:bodyPr/>
          <a:lstStyle/>
          <a:p>
            <a:fld id="{0ACE73D9-DCF0-4B4A-BEFF-061AD9AC254D}" type="datetimeFigureOut">
              <a:rPr lang="en-CA" smtClean="0"/>
              <a:t>2024-12-13</a:t>
            </a:fld>
            <a:endParaRPr lang="en-CA"/>
          </a:p>
        </p:txBody>
      </p:sp>
      <p:sp>
        <p:nvSpPr>
          <p:cNvPr id="5" name="Footer Placeholder 4">
            <a:extLst>
              <a:ext uri="{FF2B5EF4-FFF2-40B4-BE49-F238E27FC236}">
                <a16:creationId xmlns:a16="http://schemas.microsoft.com/office/drawing/2014/main" id="{AB3BB64F-320F-099F-B410-B748A653A31E}"/>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CFB776F6-2E41-0B9A-0D41-294151C67455}"/>
              </a:ext>
            </a:extLst>
          </p:cNvPr>
          <p:cNvSpPr>
            <a:spLocks noGrp="1"/>
          </p:cNvSpPr>
          <p:nvPr>
            <p:ph type="sldNum" sz="quarter" idx="12"/>
          </p:nvPr>
        </p:nvSpPr>
        <p:spPr/>
        <p:txBody>
          <a:bodyPr/>
          <a:lstStyle/>
          <a:p>
            <a:fld id="{73ABC6E6-0B88-4D8F-81D6-112AC222DEA8}" type="slidenum">
              <a:rPr lang="en-CA" smtClean="0"/>
              <a:t>‹#›</a:t>
            </a:fld>
            <a:endParaRPr lang="en-CA"/>
          </a:p>
        </p:txBody>
      </p:sp>
    </p:spTree>
    <p:extLst>
      <p:ext uri="{BB962C8B-B14F-4D97-AF65-F5344CB8AC3E}">
        <p14:creationId xmlns:p14="http://schemas.microsoft.com/office/powerpoint/2010/main" val="26059757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717361-9879-A065-57A1-2ADA22C4CFBB}"/>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BDDE1AF5-F281-61B7-1FD2-279386AE99D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FEF1E411-5CF5-009C-2550-C16CA9002123}"/>
              </a:ext>
            </a:extLst>
          </p:cNvPr>
          <p:cNvSpPr>
            <a:spLocks noGrp="1"/>
          </p:cNvSpPr>
          <p:nvPr>
            <p:ph type="dt" sz="half" idx="10"/>
          </p:nvPr>
        </p:nvSpPr>
        <p:spPr/>
        <p:txBody>
          <a:bodyPr/>
          <a:lstStyle/>
          <a:p>
            <a:fld id="{0ACE73D9-DCF0-4B4A-BEFF-061AD9AC254D}" type="datetimeFigureOut">
              <a:rPr lang="en-CA" smtClean="0"/>
              <a:t>2024-12-13</a:t>
            </a:fld>
            <a:endParaRPr lang="en-CA"/>
          </a:p>
        </p:txBody>
      </p:sp>
      <p:sp>
        <p:nvSpPr>
          <p:cNvPr id="5" name="Footer Placeholder 4">
            <a:extLst>
              <a:ext uri="{FF2B5EF4-FFF2-40B4-BE49-F238E27FC236}">
                <a16:creationId xmlns:a16="http://schemas.microsoft.com/office/drawing/2014/main" id="{F6779073-3A89-7A7E-930D-CBB6ACA2693C}"/>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C34A27BC-E83F-8C13-7A3D-B3D6EF1BC46F}"/>
              </a:ext>
            </a:extLst>
          </p:cNvPr>
          <p:cNvSpPr>
            <a:spLocks noGrp="1"/>
          </p:cNvSpPr>
          <p:nvPr>
            <p:ph type="sldNum" sz="quarter" idx="12"/>
          </p:nvPr>
        </p:nvSpPr>
        <p:spPr/>
        <p:txBody>
          <a:bodyPr/>
          <a:lstStyle/>
          <a:p>
            <a:fld id="{73ABC6E6-0B88-4D8F-81D6-112AC222DEA8}" type="slidenum">
              <a:rPr lang="en-CA" smtClean="0"/>
              <a:t>‹#›</a:t>
            </a:fld>
            <a:endParaRPr lang="en-CA"/>
          </a:p>
        </p:txBody>
      </p:sp>
    </p:spTree>
    <p:extLst>
      <p:ext uri="{BB962C8B-B14F-4D97-AF65-F5344CB8AC3E}">
        <p14:creationId xmlns:p14="http://schemas.microsoft.com/office/powerpoint/2010/main" val="3305368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64DE4C1-29A3-65A0-3164-3FF64F75AE3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8E0BE2C1-A55B-2591-DBB4-9E6801C948D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4FE698E5-22D1-417C-3BCE-C80F76BD1A9B}"/>
              </a:ext>
            </a:extLst>
          </p:cNvPr>
          <p:cNvSpPr>
            <a:spLocks noGrp="1"/>
          </p:cNvSpPr>
          <p:nvPr>
            <p:ph type="dt" sz="half" idx="10"/>
          </p:nvPr>
        </p:nvSpPr>
        <p:spPr/>
        <p:txBody>
          <a:bodyPr/>
          <a:lstStyle/>
          <a:p>
            <a:fld id="{0ACE73D9-DCF0-4B4A-BEFF-061AD9AC254D}" type="datetimeFigureOut">
              <a:rPr lang="en-CA" smtClean="0"/>
              <a:t>2024-12-13</a:t>
            </a:fld>
            <a:endParaRPr lang="en-CA"/>
          </a:p>
        </p:txBody>
      </p:sp>
      <p:sp>
        <p:nvSpPr>
          <p:cNvPr id="5" name="Footer Placeholder 4">
            <a:extLst>
              <a:ext uri="{FF2B5EF4-FFF2-40B4-BE49-F238E27FC236}">
                <a16:creationId xmlns:a16="http://schemas.microsoft.com/office/drawing/2014/main" id="{5F835B2E-C18C-B5F9-FD60-B92857FC250E}"/>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F2AA5F46-5D33-2E70-0901-2B2A905FE472}"/>
              </a:ext>
            </a:extLst>
          </p:cNvPr>
          <p:cNvSpPr>
            <a:spLocks noGrp="1"/>
          </p:cNvSpPr>
          <p:nvPr>
            <p:ph type="sldNum" sz="quarter" idx="12"/>
          </p:nvPr>
        </p:nvSpPr>
        <p:spPr/>
        <p:txBody>
          <a:bodyPr/>
          <a:lstStyle/>
          <a:p>
            <a:fld id="{73ABC6E6-0B88-4D8F-81D6-112AC222DEA8}" type="slidenum">
              <a:rPr lang="en-CA" smtClean="0"/>
              <a:t>‹#›</a:t>
            </a:fld>
            <a:endParaRPr lang="en-CA"/>
          </a:p>
        </p:txBody>
      </p:sp>
    </p:spTree>
    <p:extLst>
      <p:ext uri="{BB962C8B-B14F-4D97-AF65-F5344CB8AC3E}">
        <p14:creationId xmlns:p14="http://schemas.microsoft.com/office/powerpoint/2010/main" val="37057626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AF41E6-2293-84FD-FDB7-5795EA8966AB}"/>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6947D2CD-6F87-60FF-87CA-71A7F9F96C7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F862D2DE-058B-CDA4-0EDC-046A0B9906C8}"/>
              </a:ext>
            </a:extLst>
          </p:cNvPr>
          <p:cNvSpPr>
            <a:spLocks noGrp="1"/>
          </p:cNvSpPr>
          <p:nvPr>
            <p:ph type="dt" sz="half" idx="10"/>
          </p:nvPr>
        </p:nvSpPr>
        <p:spPr/>
        <p:txBody>
          <a:bodyPr/>
          <a:lstStyle/>
          <a:p>
            <a:fld id="{0ACE73D9-DCF0-4B4A-BEFF-061AD9AC254D}" type="datetimeFigureOut">
              <a:rPr lang="en-CA" smtClean="0"/>
              <a:t>2024-12-13</a:t>
            </a:fld>
            <a:endParaRPr lang="en-CA"/>
          </a:p>
        </p:txBody>
      </p:sp>
      <p:sp>
        <p:nvSpPr>
          <p:cNvPr id="5" name="Footer Placeholder 4">
            <a:extLst>
              <a:ext uri="{FF2B5EF4-FFF2-40B4-BE49-F238E27FC236}">
                <a16:creationId xmlns:a16="http://schemas.microsoft.com/office/drawing/2014/main" id="{20B00166-221F-AD02-DA06-F89078975534}"/>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0FA7FF2B-0D71-D92E-6EA9-16AAFA46F528}"/>
              </a:ext>
            </a:extLst>
          </p:cNvPr>
          <p:cNvSpPr>
            <a:spLocks noGrp="1"/>
          </p:cNvSpPr>
          <p:nvPr>
            <p:ph type="sldNum" sz="quarter" idx="12"/>
          </p:nvPr>
        </p:nvSpPr>
        <p:spPr/>
        <p:txBody>
          <a:bodyPr/>
          <a:lstStyle/>
          <a:p>
            <a:fld id="{73ABC6E6-0B88-4D8F-81D6-112AC222DEA8}" type="slidenum">
              <a:rPr lang="en-CA" smtClean="0"/>
              <a:t>‹#›</a:t>
            </a:fld>
            <a:endParaRPr lang="en-CA"/>
          </a:p>
        </p:txBody>
      </p:sp>
    </p:spTree>
    <p:extLst>
      <p:ext uri="{BB962C8B-B14F-4D97-AF65-F5344CB8AC3E}">
        <p14:creationId xmlns:p14="http://schemas.microsoft.com/office/powerpoint/2010/main" val="38999226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97EF4-FEB6-6836-9595-791342FAC5D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79C31887-A1A7-2EC3-3DEE-715257FD1D6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85C20DF-CA03-14E2-CEA2-48C429B794B0}"/>
              </a:ext>
            </a:extLst>
          </p:cNvPr>
          <p:cNvSpPr>
            <a:spLocks noGrp="1"/>
          </p:cNvSpPr>
          <p:nvPr>
            <p:ph type="dt" sz="half" idx="10"/>
          </p:nvPr>
        </p:nvSpPr>
        <p:spPr/>
        <p:txBody>
          <a:bodyPr/>
          <a:lstStyle/>
          <a:p>
            <a:fld id="{0ACE73D9-DCF0-4B4A-BEFF-061AD9AC254D}" type="datetimeFigureOut">
              <a:rPr lang="en-CA" smtClean="0"/>
              <a:t>2024-12-13</a:t>
            </a:fld>
            <a:endParaRPr lang="en-CA"/>
          </a:p>
        </p:txBody>
      </p:sp>
      <p:sp>
        <p:nvSpPr>
          <p:cNvPr id="5" name="Footer Placeholder 4">
            <a:extLst>
              <a:ext uri="{FF2B5EF4-FFF2-40B4-BE49-F238E27FC236}">
                <a16:creationId xmlns:a16="http://schemas.microsoft.com/office/drawing/2014/main" id="{E180C22B-C37C-981D-9ABB-F53858F2AA86}"/>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752A7268-BD58-6863-47CA-EAA8C0765FCA}"/>
              </a:ext>
            </a:extLst>
          </p:cNvPr>
          <p:cNvSpPr>
            <a:spLocks noGrp="1"/>
          </p:cNvSpPr>
          <p:nvPr>
            <p:ph type="sldNum" sz="quarter" idx="12"/>
          </p:nvPr>
        </p:nvSpPr>
        <p:spPr/>
        <p:txBody>
          <a:bodyPr/>
          <a:lstStyle/>
          <a:p>
            <a:fld id="{73ABC6E6-0B88-4D8F-81D6-112AC222DEA8}" type="slidenum">
              <a:rPr lang="en-CA" smtClean="0"/>
              <a:t>‹#›</a:t>
            </a:fld>
            <a:endParaRPr lang="en-CA"/>
          </a:p>
        </p:txBody>
      </p:sp>
    </p:spTree>
    <p:extLst>
      <p:ext uri="{BB962C8B-B14F-4D97-AF65-F5344CB8AC3E}">
        <p14:creationId xmlns:p14="http://schemas.microsoft.com/office/powerpoint/2010/main" val="3981670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D6D4BA-3A86-904E-11A3-6D072B70F5BD}"/>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7A5164B1-3AE6-D78D-1304-7CA56690870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DCE93680-ADD5-0425-7A4E-EF073BE0EE5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E7FB6E49-819C-0C5E-04FE-59BC31E4416A}"/>
              </a:ext>
            </a:extLst>
          </p:cNvPr>
          <p:cNvSpPr>
            <a:spLocks noGrp="1"/>
          </p:cNvSpPr>
          <p:nvPr>
            <p:ph type="dt" sz="half" idx="10"/>
          </p:nvPr>
        </p:nvSpPr>
        <p:spPr/>
        <p:txBody>
          <a:bodyPr/>
          <a:lstStyle/>
          <a:p>
            <a:fld id="{0ACE73D9-DCF0-4B4A-BEFF-061AD9AC254D}" type="datetimeFigureOut">
              <a:rPr lang="en-CA" smtClean="0"/>
              <a:t>2024-12-13</a:t>
            </a:fld>
            <a:endParaRPr lang="en-CA"/>
          </a:p>
        </p:txBody>
      </p:sp>
      <p:sp>
        <p:nvSpPr>
          <p:cNvPr id="6" name="Footer Placeholder 5">
            <a:extLst>
              <a:ext uri="{FF2B5EF4-FFF2-40B4-BE49-F238E27FC236}">
                <a16:creationId xmlns:a16="http://schemas.microsoft.com/office/drawing/2014/main" id="{52A36771-D5A8-B0B0-A977-002177F98FF6}"/>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60E2E950-0A85-EDD1-E0C3-32A28DAE5E78}"/>
              </a:ext>
            </a:extLst>
          </p:cNvPr>
          <p:cNvSpPr>
            <a:spLocks noGrp="1"/>
          </p:cNvSpPr>
          <p:nvPr>
            <p:ph type="sldNum" sz="quarter" idx="12"/>
          </p:nvPr>
        </p:nvSpPr>
        <p:spPr/>
        <p:txBody>
          <a:bodyPr/>
          <a:lstStyle/>
          <a:p>
            <a:fld id="{73ABC6E6-0B88-4D8F-81D6-112AC222DEA8}" type="slidenum">
              <a:rPr lang="en-CA" smtClean="0"/>
              <a:t>‹#›</a:t>
            </a:fld>
            <a:endParaRPr lang="en-CA"/>
          </a:p>
        </p:txBody>
      </p:sp>
    </p:spTree>
    <p:extLst>
      <p:ext uri="{BB962C8B-B14F-4D97-AF65-F5344CB8AC3E}">
        <p14:creationId xmlns:p14="http://schemas.microsoft.com/office/powerpoint/2010/main" val="28598793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EACE2D-593B-78E7-78C2-07D6FA1050D0}"/>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BA39F897-8E73-AB5B-60BE-6ED50F9065F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C3A1C82-A586-7D58-91B5-ADE256C54B5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C0688DB5-4404-37BA-C47B-FBB73DAB3D7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49B219F-C8C2-8CBA-2B3A-86F9F4F9373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D0C8D21D-9CA9-595F-4CAE-14A6C69A2F44}"/>
              </a:ext>
            </a:extLst>
          </p:cNvPr>
          <p:cNvSpPr>
            <a:spLocks noGrp="1"/>
          </p:cNvSpPr>
          <p:nvPr>
            <p:ph type="dt" sz="half" idx="10"/>
          </p:nvPr>
        </p:nvSpPr>
        <p:spPr/>
        <p:txBody>
          <a:bodyPr/>
          <a:lstStyle/>
          <a:p>
            <a:fld id="{0ACE73D9-DCF0-4B4A-BEFF-061AD9AC254D}" type="datetimeFigureOut">
              <a:rPr lang="en-CA" smtClean="0"/>
              <a:t>2024-12-13</a:t>
            </a:fld>
            <a:endParaRPr lang="en-CA"/>
          </a:p>
        </p:txBody>
      </p:sp>
      <p:sp>
        <p:nvSpPr>
          <p:cNvPr id="8" name="Footer Placeholder 7">
            <a:extLst>
              <a:ext uri="{FF2B5EF4-FFF2-40B4-BE49-F238E27FC236}">
                <a16:creationId xmlns:a16="http://schemas.microsoft.com/office/drawing/2014/main" id="{199DB9A0-B1C4-0663-54D6-2E25B6850E58}"/>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2AD50EEA-F726-B19A-2EAA-808E6B059C8B}"/>
              </a:ext>
            </a:extLst>
          </p:cNvPr>
          <p:cNvSpPr>
            <a:spLocks noGrp="1"/>
          </p:cNvSpPr>
          <p:nvPr>
            <p:ph type="sldNum" sz="quarter" idx="12"/>
          </p:nvPr>
        </p:nvSpPr>
        <p:spPr/>
        <p:txBody>
          <a:bodyPr/>
          <a:lstStyle/>
          <a:p>
            <a:fld id="{73ABC6E6-0B88-4D8F-81D6-112AC222DEA8}" type="slidenum">
              <a:rPr lang="en-CA" smtClean="0"/>
              <a:t>‹#›</a:t>
            </a:fld>
            <a:endParaRPr lang="en-CA"/>
          </a:p>
        </p:txBody>
      </p:sp>
    </p:spTree>
    <p:extLst>
      <p:ext uri="{BB962C8B-B14F-4D97-AF65-F5344CB8AC3E}">
        <p14:creationId xmlns:p14="http://schemas.microsoft.com/office/powerpoint/2010/main" val="31263904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B0C0C-1429-FEF2-8EE7-A4F41C3061BB}"/>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092EEDD8-8028-5956-4D11-78DF3E9B66AE}"/>
              </a:ext>
            </a:extLst>
          </p:cNvPr>
          <p:cNvSpPr>
            <a:spLocks noGrp="1"/>
          </p:cNvSpPr>
          <p:nvPr>
            <p:ph type="dt" sz="half" idx="10"/>
          </p:nvPr>
        </p:nvSpPr>
        <p:spPr/>
        <p:txBody>
          <a:bodyPr/>
          <a:lstStyle/>
          <a:p>
            <a:fld id="{0ACE73D9-DCF0-4B4A-BEFF-061AD9AC254D}" type="datetimeFigureOut">
              <a:rPr lang="en-CA" smtClean="0"/>
              <a:t>2024-12-13</a:t>
            </a:fld>
            <a:endParaRPr lang="en-CA"/>
          </a:p>
        </p:txBody>
      </p:sp>
      <p:sp>
        <p:nvSpPr>
          <p:cNvPr id="4" name="Footer Placeholder 3">
            <a:extLst>
              <a:ext uri="{FF2B5EF4-FFF2-40B4-BE49-F238E27FC236}">
                <a16:creationId xmlns:a16="http://schemas.microsoft.com/office/drawing/2014/main" id="{EFA794F6-805D-6069-8BF3-56C9758E18C8}"/>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3B4EB12E-CFE7-9EDE-7A5B-49591118F0DD}"/>
              </a:ext>
            </a:extLst>
          </p:cNvPr>
          <p:cNvSpPr>
            <a:spLocks noGrp="1"/>
          </p:cNvSpPr>
          <p:nvPr>
            <p:ph type="sldNum" sz="quarter" idx="12"/>
          </p:nvPr>
        </p:nvSpPr>
        <p:spPr/>
        <p:txBody>
          <a:bodyPr/>
          <a:lstStyle/>
          <a:p>
            <a:fld id="{73ABC6E6-0B88-4D8F-81D6-112AC222DEA8}" type="slidenum">
              <a:rPr lang="en-CA" smtClean="0"/>
              <a:t>‹#›</a:t>
            </a:fld>
            <a:endParaRPr lang="en-CA"/>
          </a:p>
        </p:txBody>
      </p:sp>
    </p:spTree>
    <p:extLst>
      <p:ext uri="{BB962C8B-B14F-4D97-AF65-F5344CB8AC3E}">
        <p14:creationId xmlns:p14="http://schemas.microsoft.com/office/powerpoint/2010/main" val="28999166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F8E037E-9473-D2B8-955E-BF5E459F13F7}"/>
              </a:ext>
            </a:extLst>
          </p:cNvPr>
          <p:cNvSpPr>
            <a:spLocks noGrp="1"/>
          </p:cNvSpPr>
          <p:nvPr>
            <p:ph type="dt" sz="half" idx="10"/>
          </p:nvPr>
        </p:nvSpPr>
        <p:spPr/>
        <p:txBody>
          <a:bodyPr/>
          <a:lstStyle/>
          <a:p>
            <a:fld id="{0ACE73D9-DCF0-4B4A-BEFF-061AD9AC254D}" type="datetimeFigureOut">
              <a:rPr lang="en-CA" smtClean="0"/>
              <a:t>2024-12-13</a:t>
            </a:fld>
            <a:endParaRPr lang="en-CA"/>
          </a:p>
        </p:txBody>
      </p:sp>
      <p:sp>
        <p:nvSpPr>
          <p:cNvPr id="3" name="Footer Placeholder 2">
            <a:extLst>
              <a:ext uri="{FF2B5EF4-FFF2-40B4-BE49-F238E27FC236}">
                <a16:creationId xmlns:a16="http://schemas.microsoft.com/office/drawing/2014/main" id="{92BF0CF7-61DB-15E3-8691-50326DE0FC56}"/>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CA9A28C4-F296-B2FE-C2FB-72E4328E19A0}"/>
              </a:ext>
            </a:extLst>
          </p:cNvPr>
          <p:cNvSpPr>
            <a:spLocks noGrp="1"/>
          </p:cNvSpPr>
          <p:nvPr>
            <p:ph type="sldNum" sz="quarter" idx="12"/>
          </p:nvPr>
        </p:nvSpPr>
        <p:spPr/>
        <p:txBody>
          <a:bodyPr/>
          <a:lstStyle/>
          <a:p>
            <a:fld id="{73ABC6E6-0B88-4D8F-81D6-112AC222DEA8}" type="slidenum">
              <a:rPr lang="en-CA" smtClean="0"/>
              <a:t>‹#›</a:t>
            </a:fld>
            <a:endParaRPr lang="en-CA"/>
          </a:p>
        </p:txBody>
      </p:sp>
    </p:spTree>
    <p:extLst>
      <p:ext uri="{BB962C8B-B14F-4D97-AF65-F5344CB8AC3E}">
        <p14:creationId xmlns:p14="http://schemas.microsoft.com/office/powerpoint/2010/main" val="18016324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A409FF-B920-2FD5-2DFC-4FB780CC81A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06A6ECE7-2265-005E-E637-D93F9D24CA3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06D0E391-4833-8FB5-0D71-2D75E67D6C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A9511C9-2535-3602-D53D-C0362FF4A2E2}"/>
              </a:ext>
            </a:extLst>
          </p:cNvPr>
          <p:cNvSpPr>
            <a:spLocks noGrp="1"/>
          </p:cNvSpPr>
          <p:nvPr>
            <p:ph type="dt" sz="half" idx="10"/>
          </p:nvPr>
        </p:nvSpPr>
        <p:spPr/>
        <p:txBody>
          <a:bodyPr/>
          <a:lstStyle/>
          <a:p>
            <a:fld id="{0ACE73D9-DCF0-4B4A-BEFF-061AD9AC254D}" type="datetimeFigureOut">
              <a:rPr lang="en-CA" smtClean="0"/>
              <a:t>2024-12-13</a:t>
            </a:fld>
            <a:endParaRPr lang="en-CA"/>
          </a:p>
        </p:txBody>
      </p:sp>
      <p:sp>
        <p:nvSpPr>
          <p:cNvPr id="6" name="Footer Placeholder 5">
            <a:extLst>
              <a:ext uri="{FF2B5EF4-FFF2-40B4-BE49-F238E27FC236}">
                <a16:creationId xmlns:a16="http://schemas.microsoft.com/office/drawing/2014/main" id="{646AE0DD-D311-522B-B975-59F5A4A34E54}"/>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BC24F479-722A-0AFF-3A16-1A35AB29D644}"/>
              </a:ext>
            </a:extLst>
          </p:cNvPr>
          <p:cNvSpPr>
            <a:spLocks noGrp="1"/>
          </p:cNvSpPr>
          <p:nvPr>
            <p:ph type="sldNum" sz="quarter" idx="12"/>
          </p:nvPr>
        </p:nvSpPr>
        <p:spPr/>
        <p:txBody>
          <a:bodyPr/>
          <a:lstStyle/>
          <a:p>
            <a:fld id="{73ABC6E6-0B88-4D8F-81D6-112AC222DEA8}" type="slidenum">
              <a:rPr lang="en-CA" smtClean="0"/>
              <a:t>‹#›</a:t>
            </a:fld>
            <a:endParaRPr lang="en-CA"/>
          </a:p>
        </p:txBody>
      </p:sp>
    </p:spTree>
    <p:extLst>
      <p:ext uri="{BB962C8B-B14F-4D97-AF65-F5344CB8AC3E}">
        <p14:creationId xmlns:p14="http://schemas.microsoft.com/office/powerpoint/2010/main" val="6666303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723676-A789-5B7F-6E03-183CAAC5C77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02E4E38E-9797-ECAC-AAC9-9ACDF6B8F5D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41FF7289-C5C5-81C7-5231-3F1C9A00A6D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98AC37C-73EA-E403-731A-FF3CF63C380B}"/>
              </a:ext>
            </a:extLst>
          </p:cNvPr>
          <p:cNvSpPr>
            <a:spLocks noGrp="1"/>
          </p:cNvSpPr>
          <p:nvPr>
            <p:ph type="dt" sz="half" idx="10"/>
          </p:nvPr>
        </p:nvSpPr>
        <p:spPr/>
        <p:txBody>
          <a:bodyPr/>
          <a:lstStyle/>
          <a:p>
            <a:fld id="{0ACE73D9-DCF0-4B4A-BEFF-061AD9AC254D}" type="datetimeFigureOut">
              <a:rPr lang="en-CA" smtClean="0"/>
              <a:t>2024-12-13</a:t>
            </a:fld>
            <a:endParaRPr lang="en-CA"/>
          </a:p>
        </p:txBody>
      </p:sp>
      <p:sp>
        <p:nvSpPr>
          <p:cNvPr id="6" name="Footer Placeholder 5">
            <a:extLst>
              <a:ext uri="{FF2B5EF4-FFF2-40B4-BE49-F238E27FC236}">
                <a16:creationId xmlns:a16="http://schemas.microsoft.com/office/drawing/2014/main" id="{808E5379-089A-1131-A701-4F4D41DCDE8E}"/>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3AD51DBC-3E2C-72B1-AA87-C0900CA794E2}"/>
              </a:ext>
            </a:extLst>
          </p:cNvPr>
          <p:cNvSpPr>
            <a:spLocks noGrp="1"/>
          </p:cNvSpPr>
          <p:nvPr>
            <p:ph type="sldNum" sz="quarter" idx="12"/>
          </p:nvPr>
        </p:nvSpPr>
        <p:spPr/>
        <p:txBody>
          <a:bodyPr/>
          <a:lstStyle/>
          <a:p>
            <a:fld id="{73ABC6E6-0B88-4D8F-81D6-112AC222DEA8}" type="slidenum">
              <a:rPr lang="en-CA" smtClean="0"/>
              <a:t>‹#›</a:t>
            </a:fld>
            <a:endParaRPr lang="en-CA"/>
          </a:p>
        </p:txBody>
      </p:sp>
    </p:spTree>
    <p:extLst>
      <p:ext uri="{BB962C8B-B14F-4D97-AF65-F5344CB8AC3E}">
        <p14:creationId xmlns:p14="http://schemas.microsoft.com/office/powerpoint/2010/main" val="27199291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576869"/>
            </a:gs>
            <a:gs pos="100000">
              <a:srgbClr val="BBE0E3"/>
            </a:gs>
          </a:gsLst>
          <a:lin ang="81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811D297-9D49-670E-C964-429D7E4A218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2C3E71EB-B078-E955-6690-E8BFCB995D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F1EBD676-8437-0B1C-4E6F-77CDAC75558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ACE73D9-DCF0-4B4A-BEFF-061AD9AC254D}" type="datetimeFigureOut">
              <a:rPr lang="en-CA" smtClean="0"/>
              <a:t>2024-12-13</a:t>
            </a:fld>
            <a:endParaRPr lang="en-CA"/>
          </a:p>
        </p:txBody>
      </p:sp>
      <p:sp>
        <p:nvSpPr>
          <p:cNvPr id="5" name="Footer Placeholder 4">
            <a:extLst>
              <a:ext uri="{FF2B5EF4-FFF2-40B4-BE49-F238E27FC236}">
                <a16:creationId xmlns:a16="http://schemas.microsoft.com/office/drawing/2014/main" id="{E56C834F-B3E4-D219-60DF-5884C69A360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CA"/>
          </a:p>
        </p:txBody>
      </p:sp>
      <p:sp>
        <p:nvSpPr>
          <p:cNvPr id="6" name="Slide Number Placeholder 5">
            <a:extLst>
              <a:ext uri="{FF2B5EF4-FFF2-40B4-BE49-F238E27FC236}">
                <a16:creationId xmlns:a16="http://schemas.microsoft.com/office/drawing/2014/main" id="{E10F5194-4991-FAA2-6AD5-83FF7A029E7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3ABC6E6-0B88-4D8F-81D6-112AC222DEA8}" type="slidenum">
              <a:rPr lang="en-CA" smtClean="0"/>
              <a:t>‹#›</a:t>
            </a:fld>
            <a:endParaRPr lang="en-CA"/>
          </a:p>
        </p:txBody>
      </p:sp>
    </p:spTree>
    <p:extLst>
      <p:ext uri="{BB962C8B-B14F-4D97-AF65-F5344CB8AC3E}">
        <p14:creationId xmlns:p14="http://schemas.microsoft.com/office/powerpoint/2010/main" val="16789016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48BA09A-F175-2AAD-353B-BE1BAC5623C3}"/>
              </a:ext>
            </a:extLst>
          </p:cNvPr>
          <p:cNvSpPr txBox="1"/>
          <p:nvPr/>
        </p:nvSpPr>
        <p:spPr>
          <a:xfrm>
            <a:off x="1651000" y="635000"/>
            <a:ext cx="8890000" cy="553998"/>
          </a:xfrm>
          <a:prstGeom prst="rect">
            <a:avLst/>
          </a:prstGeom>
          <a:noFill/>
        </p:spPr>
        <p:txBody>
          <a:bodyPr vert="horz" wrap="square" rtlCol="0">
            <a:spAutoFit/>
          </a:bodyPr>
          <a:lstStyle/>
          <a:p>
            <a:pPr algn="ctr"/>
            <a:r>
              <a:rPr lang="en-CA" sz="3000" b="1">
                <a:latin typeface="Times New Roman" panose="02020603050405020304" pitchFamily="18" charset="0"/>
              </a:rPr>
              <a:t>coping with peer pressure</a:t>
            </a:r>
          </a:p>
        </p:txBody>
      </p:sp>
      <p:pic>
        <p:nvPicPr>
          <p:cNvPr id="4" name="Picture 3">
            <a:extLst>
              <a:ext uri="{FF2B5EF4-FFF2-40B4-BE49-F238E27FC236}">
                <a16:creationId xmlns:a16="http://schemas.microsoft.com/office/drawing/2014/main" id="{E23A49B9-8A81-C0EA-3D16-727D61C5FF22}"/>
              </a:ext>
            </a:extLst>
          </p:cNvPr>
          <p:cNvPicPr>
            <a:picLocks/>
          </p:cNvPicPr>
          <p:nvPr/>
        </p:nvPicPr>
        <p:blipFill>
          <a:blip r:embed="rId2">
            <a:extLst>
              <a:ext uri="{28A0092B-C50C-407E-A947-70E740481C1C}">
                <a14:useLocalDpi xmlns:a14="http://schemas.microsoft.com/office/drawing/2010/main" val="0"/>
              </a:ext>
            </a:extLst>
          </a:blip>
          <a:stretch>
            <a:fillRect/>
          </a:stretch>
        </p:blipFill>
        <p:spPr>
          <a:xfrm>
            <a:off x="10795000" y="6223000"/>
            <a:ext cx="1257300" cy="508000"/>
          </a:xfrm>
          <a:prstGeom prst="rect">
            <a:avLst/>
          </a:prstGeom>
        </p:spPr>
      </p:pic>
      <p:sp>
        <p:nvSpPr>
          <p:cNvPr id="5" name="TextBox 4">
            <a:extLst>
              <a:ext uri="{FF2B5EF4-FFF2-40B4-BE49-F238E27FC236}">
                <a16:creationId xmlns:a16="http://schemas.microsoft.com/office/drawing/2014/main" id="{A506F639-3B84-6C04-6FBD-E96B934DA54A}"/>
              </a:ext>
            </a:extLst>
          </p:cNvPr>
          <p:cNvSpPr txBox="1"/>
          <p:nvPr/>
        </p:nvSpPr>
        <p:spPr>
          <a:xfrm>
            <a:off x="1016000" y="2463800"/>
            <a:ext cx="10160000" cy="1938992"/>
          </a:xfrm>
          <a:prstGeom prst="rect">
            <a:avLst/>
          </a:prstGeom>
          <a:noFill/>
        </p:spPr>
        <p:txBody>
          <a:bodyPr vert="horz" wrap="square" rtlCol="0">
            <a:spAutoFit/>
          </a:bodyPr>
          <a:lstStyle/>
          <a:p>
            <a:pPr algn="ctr"/>
            <a:r>
              <a:rPr lang="en-US" sz="2400">
                <a:latin typeface="Times New Roman" panose="02020603050405020304" pitchFamily="18" charset="0"/>
              </a:rPr>
              <a:t>36 measures in the Community and Belonging Survey of Students 2024 were compared to each other, generating 630 associations.</a:t>
            </a:r>
          </a:p>
          <a:p>
            <a:pPr algn="ctr"/>
            <a:endParaRPr lang="en-US" sz="2400">
              <a:latin typeface="Times New Roman" panose="02020603050405020304" pitchFamily="18" charset="0"/>
            </a:endParaRPr>
          </a:p>
          <a:p>
            <a:pPr algn="ctr"/>
            <a:r>
              <a:rPr lang="en-US" sz="2400">
                <a:latin typeface="Times New Roman" panose="02020603050405020304" pitchFamily="18" charset="0"/>
              </a:rPr>
              <a:t>Each of the 36 resulting tables displays ranked correlation coefficients for each measure against 35 other measures.</a:t>
            </a:r>
            <a:endParaRPr lang="en-CA" sz="2400">
              <a:latin typeface="Times New Roman" panose="02020603050405020304" pitchFamily="18" charset="0"/>
            </a:endParaRPr>
          </a:p>
        </p:txBody>
      </p:sp>
    </p:spTree>
    <p:extLst>
      <p:ext uri="{BB962C8B-B14F-4D97-AF65-F5344CB8AC3E}">
        <p14:creationId xmlns:p14="http://schemas.microsoft.com/office/powerpoint/2010/main" val="12981531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8E4A076-CE9A-87A4-5DB8-409EF3E577CF}"/>
              </a:ext>
            </a:extLst>
          </p:cNvPr>
          <p:cNvSpPr txBox="1"/>
          <p:nvPr/>
        </p:nvSpPr>
        <p:spPr>
          <a:xfrm>
            <a:off x="1651000" y="635000"/>
            <a:ext cx="8890000" cy="1015663"/>
          </a:xfrm>
          <a:prstGeom prst="rect">
            <a:avLst/>
          </a:prstGeom>
          <a:noFill/>
        </p:spPr>
        <p:txBody>
          <a:bodyPr vert="horz" wrap="square" rtlCol="0">
            <a:spAutoFit/>
          </a:bodyPr>
          <a:lstStyle/>
          <a:p>
            <a:pPr algn="ctr"/>
            <a:r>
              <a:rPr lang="en-US" sz="3000" b="1">
                <a:latin typeface="Times New Roman" panose="02020603050405020304" pitchFamily="18" charset="0"/>
              </a:rPr>
              <a:t>How does 'coping with peer pressure' connect to other measures in the survey?</a:t>
            </a:r>
            <a:endParaRPr lang="en-CA" sz="3000" b="1">
              <a:latin typeface="Times New Roman" panose="02020603050405020304" pitchFamily="18" charset="0"/>
            </a:endParaRPr>
          </a:p>
        </p:txBody>
      </p:sp>
      <p:pic>
        <p:nvPicPr>
          <p:cNvPr id="4" name="Picture 3">
            <a:extLst>
              <a:ext uri="{FF2B5EF4-FFF2-40B4-BE49-F238E27FC236}">
                <a16:creationId xmlns:a16="http://schemas.microsoft.com/office/drawing/2014/main" id="{BE65B0EE-41EB-8564-89E1-460C2812F6FA}"/>
              </a:ext>
            </a:extLst>
          </p:cNvPr>
          <p:cNvPicPr>
            <a:picLocks/>
          </p:cNvPicPr>
          <p:nvPr/>
        </p:nvPicPr>
        <p:blipFill>
          <a:blip r:embed="rId2">
            <a:extLst>
              <a:ext uri="{28A0092B-C50C-407E-A947-70E740481C1C}">
                <a14:useLocalDpi xmlns:a14="http://schemas.microsoft.com/office/drawing/2010/main" val="0"/>
              </a:ext>
            </a:extLst>
          </a:blip>
          <a:stretch>
            <a:fillRect/>
          </a:stretch>
        </p:blipFill>
        <p:spPr>
          <a:xfrm>
            <a:off x="10795000" y="6223000"/>
            <a:ext cx="1257300" cy="508000"/>
          </a:xfrm>
          <a:prstGeom prst="rect">
            <a:avLst/>
          </a:prstGeom>
        </p:spPr>
      </p:pic>
      <p:sp>
        <p:nvSpPr>
          <p:cNvPr id="5" name="TextBox 4">
            <a:extLst>
              <a:ext uri="{FF2B5EF4-FFF2-40B4-BE49-F238E27FC236}">
                <a16:creationId xmlns:a16="http://schemas.microsoft.com/office/drawing/2014/main" id="{FC33CC70-4EC5-3A0C-D733-D15C250A9A66}"/>
              </a:ext>
            </a:extLst>
          </p:cNvPr>
          <p:cNvSpPr txBox="1"/>
          <p:nvPr/>
        </p:nvSpPr>
        <p:spPr>
          <a:xfrm>
            <a:off x="1016000" y="3013502"/>
            <a:ext cx="10160000" cy="830997"/>
          </a:xfrm>
          <a:prstGeom prst="rect">
            <a:avLst/>
          </a:prstGeom>
          <a:noFill/>
        </p:spPr>
        <p:txBody>
          <a:bodyPr vert="horz" wrap="square" rtlCol="0">
            <a:spAutoFit/>
          </a:bodyPr>
          <a:lstStyle/>
          <a:p>
            <a:pPr algn="ctr"/>
            <a:r>
              <a:rPr lang="en-US" sz="2400">
                <a:latin typeface="Times New Roman" panose="02020603050405020304" pitchFamily="18" charset="0"/>
              </a:rPr>
              <a:t>The next slide shows the top 3 ranked correlations linked to 'coping with peer pressure' (under the condition that the corresponding p-value &lt; .01).</a:t>
            </a:r>
            <a:endParaRPr lang="en-CA" sz="2400">
              <a:latin typeface="Times New Roman" panose="02020603050405020304" pitchFamily="18" charset="0"/>
            </a:endParaRPr>
          </a:p>
        </p:txBody>
      </p:sp>
    </p:spTree>
    <p:extLst>
      <p:ext uri="{BB962C8B-B14F-4D97-AF65-F5344CB8AC3E}">
        <p14:creationId xmlns:p14="http://schemas.microsoft.com/office/powerpoint/2010/main" val="27786100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3D361D8-5650-3919-C2DF-D7AB3F2502A1}"/>
              </a:ext>
            </a:extLst>
          </p:cNvPr>
          <p:cNvSpPr txBox="1"/>
          <p:nvPr/>
        </p:nvSpPr>
        <p:spPr>
          <a:xfrm>
            <a:off x="1651000" y="635000"/>
            <a:ext cx="8890000" cy="646331"/>
          </a:xfrm>
          <a:prstGeom prst="rect">
            <a:avLst/>
          </a:prstGeom>
          <a:noFill/>
        </p:spPr>
        <p:txBody>
          <a:bodyPr vert="horz" wrap="square" rtlCol="0">
            <a:spAutoFit/>
          </a:bodyPr>
          <a:lstStyle/>
          <a:p>
            <a:pPr algn="ctr"/>
            <a:r>
              <a:rPr lang="en-US" b="1">
                <a:latin typeface="Times New Roman" panose="02020603050405020304" pitchFamily="18" charset="0"/>
              </a:rPr>
              <a:t>coping with peer pressure</a:t>
            </a:r>
          </a:p>
          <a:p>
            <a:pPr algn="ctr"/>
            <a:r>
              <a:rPr lang="en-US" b="1">
                <a:latin typeface="Times New Roman" panose="02020603050405020304" pitchFamily="18" charset="0"/>
              </a:rPr>
              <a:t>(D6 Preparedness)</a:t>
            </a:r>
            <a:endParaRPr lang="en-CA" b="1">
              <a:latin typeface="Times New Roman" panose="02020603050405020304" pitchFamily="18" charset="0"/>
            </a:endParaRPr>
          </a:p>
        </p:txBody>
      </p:sp>
      <p:pic>
        <p:nvPicPr>
          <p:cNvPr id="3" name="Picture 2">
            <a:extLst>
              <a:ext uri="{FF2B5EF4-FFF2-40B4-BE49-F238E27FC236}">
                <a16:creationId xmlns:a16="http://schemas.microsoft.com/office/drawing/2014/main" id="{B37082BF-9395-2367-6E43-B413EFEEE0B4}"/>
              </a:ext>
            </a:extLst>
          </p:cNvPr>
          <p:cNvPicPr>
            <a:picLocks noChangeAspect="1"/>
          </p:cNvPicPr>
          <p:nvPr/>
        </p:nvPicPr>
        <p:blipFill>
          <a:blip r:embed="rId2"/>
          <a:stretch>
            <a:fillRect/>
          </a:stretch>
        </p:blipFill>
        <p:spPr>
          <a:xfrm>
            <a:off x="2433638" y="3119438"/>
            <a:ext cx="7324725" cy="619125"/>
          </a:xfrm>
          <a:prstGeom prst="rect">
            <a:avLst/>
          </a:prstGeom>
          <a:solidFill>
            <a:schemeClr val="accent1">
              <a:alpha val="0"/>
            </a:schemeClr>
          </a:solidFill>
        </p:spPr>
      </p:pic>
      <p:sp>
        <p:nvSpPr>
          <p:cNvPr id="4" name="TextBox 3">
            <a:extLst>
              <a:ext uri="{FF2B5EF4-FFF2-40B4-BE49-F238E27FC236}">
                <a16:creationId xmlns:a16="http://schemas.microsoft.com/office/drawing/2014/main" id="{E2D9BCDE-100D-5568-140A-6F1FF8735DCE}"/>
              </a:ext>
            </a:extLst>
          </p:cNvPr>
          <p:cNvSpPr txBox="1"/>
          <p:nvPr/>
        </p:nvSpPr>
        <p:spPr>
          <a:xfrm>
            <a:off x="1016000" y="4368800"/>
            <a:ext cx="10160000" cy="369332"/>
          </a:xfrm>
          <a:prstGeom prst="rect">
            <a:avLst/>
          </a:prstGeom>
          <a:noFill/>
        </p:spPr>
        <p:txBody>
          <a:bodyPr vert="horz" wrap="square" rtlCol="0">
            <a:spAutoFit/>
          </a:bodyPr>
          <a:lstStyle/>
          <a:p>
            <a:pPr algn="ctr"/>
            <a:r>
              <a:rPr lang="en-US" b="1">
                <a:latin typeface="Times New Roman" panose="02020603050405020304" pitchFamily="18" charset="0"/>
              </a:rPr>
              <a:t>32 other measures ranked below these 3 in terms of their correlation with 'coping with peer pressure'.</a:t>
            </a:r>
            <a:endParaRPr lang="en-CA" b="1">
              <a:latin typeface="Times New Roman" panose="02020603050405020304" pitchFamily="18" charset="0"/>
            </a:endParaRPr>
          </a:p>
        </p:txBody>
      </p:sp>
      <p:pic>
        <p:nvPicPr>
          <p:cNvPr id="6" name="Picture 5">
            <a:extLst>
              <a:ext uri="{FF2B5EF4-FFF2-40B4-BE49-F238E27FC236}">
                <a16:creationId xmlns:a16="http://schemas.microsoft.com/office/drawing/2014/main" id="{E8A94137-92B8-34B2-FE51-25026613A4E8}"/>
              </a:ext>
            </a:extLst>
          </p:cNvPr>
          <p:cNvPicPr>
            <a:picLocks/>
          </p:cNvPicPr>
          <p:nvPr/>
        </p:nvPicPr>
        <p:blipFill>
          <a:blip r:embed="rId3">
            <a:extLst>
              <a:ext uri="{28A0092B-C50C-407E-A947-70E740481C1C}">
                <a14:useLocalDpi xmlns:a14="http://schemas.microsoft.com/office/drawing/2010/main" val="0"/>
              </a:ext>
            </a:extLst>
          </a:blip>
          <a:stretch>
            <a:fillRect/>
          </a:stretch>
        </p:blipFill>
        <p:spPr>
          <a:xfrm>
            <a:off x="10795000" y="6223000"/>
            <a:ext cx="1257300" cy="508000"/>
          </a:xfrm>
          <a:prstGeom prst="rect">
            <a:avLst/>
          </a:prstGeom>
        </p:spPr>
      </p:pic>
    </p:spTree>
    <p:extLst>
      <p:ext uri="{BB962C8B-B14F-4D97-AF65-F5344CB8AC3E}">
        <p14:creationId xmlns:p14="http://schemas.microsoft.com/office/powerpoint/2010/main" val="3765402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51EBFA7-A0C5-824F-D6C3-D68B2DF7257D}"/>
              </a:ext>
            </a:extLst>
          </p:cNvPr>
          <p:cNvSpPr txBox="1"/>
          <p:nvPr/>
        </p:nvSpPr>
        <p:spPr>
          <a:xfrm>
            <a:off x="1651000" y="635000"/>
            <a:ext cx="8890000" cy="553998"/>
          </a:xfrm>
          <a:prstGeom prst="rect">
            <a:avLst/>
          </a:prstGeom>
          <a:noFill/>
        </p:spPr>
        <p:txBody>
          <a:bodyPr vert="horz" wrap="square" rtlCol="0">
            <a:spAutoFit/>
          </a:bodyPr>
          <a:lstStyle/>
          <a:p>
            <a:pPr algn="ctr"/>
            <a:r>
              <a:rPr lang="en-US" sz="3000" b="1">
                <a:latin typeface="Times New Roman" panose="02020603050405020304" pitchFamily="18" charset="0"/>
              </a:rPr>
              <a:t>Where does 'coping with peer pressure' rank?</a:t>
            </a:r>
            <a:endParaRPr lang="en-CA" sz="3000" b="1">
              <a:latin typeface="Times New Roman" panose="02020603050405020304" pitchFamily="18" charset="0"/>
            </a:endParaRPr>
          </a:p>
        </p:txBody>
      </p:sp>
      <p:sp>
        <p:nvSpPr>
          <p:cNvPr id="3" name="TextBox 2">
            <a:extLst>
              <a:ext uri="{FF2B5EF4-FFF2-40B4-BE49-F238E27FC236}">
                <a16:creationId xmlns:a16="http://schemas.microsoft.com/office/drawing/2014/main" id="{5CE3DA57-AEFD-4386-66ED-6E755356F6FA}"/>
              </a:ext>
            </a:extLst>
          </p:cNvPr>
          <p:cNvSpPr txBox="1"/>
          <p:nvPr/>
        </p:nvSpPr>
        <p:spPr>
          <a:xfrm>
            <a:off x="1016000" y="2459504"/>
            <a:ext cx="10160000" cy="1938992"/>
          </a:xfrm>
          <a:prstGeom prst="rect">
            <a:avLst/>
          </a:prstGeom>
          <a:noFill/>
        </p:spPr>
        <p:txBody>
          <a:bodyPr vert="horz" wrap="square" rtlCol="0">
            <a:spAutoFit/>
          </a:bodyPr>
          <a:lstStyle/>
          <a:p>
            <a:pPr algn="ctr"/>
            <a:r>
              <a:rPr lang="en-US" sz="2400">
                <a:latin typeface="Times New Roman" panose="02020603050405020304" pitchFamily="18" charset="0"/>
              </a:rPr>
              <a:t>The slides below display where 'coping with peer pressure' fits into the rankings for 3 other key measures in the survey. For each of the slides that follow, 'coping with peer pressure' rises to very near the top of 35 ranked measures. Tables shown here were selected if the 'coping with peer pressure' correlation coefficient was at or above 0.5.</a:t>
            </a:r>
            <a:endParaRPr lang="en-CA" sz="2400">
              <a:latin typeface="Times New Roman" panose="02020603050405020304" pitchFamily="18" charset="0"/>
            </a:endParaRPr>
          </a:p>
        </p:txBody>
      </p:sp>
      <p:pic>
        <p:nvPicPr>
          <p:cNvPr id="5" name="Picture 4">
            <a:extLst>
              <a:ext uri="{FF2B5EF4-FFF2-40B4-BE49-F238E27FC236}">
                <a16:creationId xmlns:a16="http://schemas.microsoft.com/office/drawing/2014/main" id="{6C140DB6-546C-CECF-C808-CA29DBF942FB}"/>
              </a:ext>
            </a:extLst>
          </p:cNvPr>
          <p:cNvPicPr>
            <a:picLocks/>
          </p:cNvPicPr>
          <p:nvPr/>
        </p:nvPicPr>
        <p:blipFill>
          <a:blip r:embed="rId2">
            <a:extLst>
              <a:ext uri="{28A0092B-C50C-407E-A947-70E740481C1C}">
                <a14:useLocalDpi xmlns:a14="http://schemas.microsoft.com/office/drawing/2010/main" val="0"/>
              </a:ext>
            </a:extLst>
          </a:blip>
          <a:stretch>
            <a:fillRect/>
          </a:stretch>
        </p:blipFill>
        <p:spPr>
          <a:xfrm>
            <a:off x="10795000" y="6223000"/>
            <a:ext cx="1257300" cy="508000"/>
          </a:xfrm>
          <a:prstGeom prst="rect">
            <a:avLst/>
          </a:prstGeom>
        </p:spPr>
      </p:pic>
    </p:spTree>
    <p:extLst>
      <p:ext uri="{BB962C8B-B14F-4D97-AF65-F5344CB8AC3E}">
        <p14:creationId xmlns:p14="http://schemas.microsoft.com/office/powerpoint/2010/main" val="30884069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25BB110-4069-738A-FC17-E7C0766B23F1}"/>
              </a:ext>
            </a:extLst>
          </p:cNvPr>
          <p:cNvSpPr txBox="1"/>
          <p:nvPr/>
        </p:nvSpPr>
        <p:spPr>
          <a:xfrm>
            <a:off x="1651000" y="635000"/>
            <a:ext cx="8890000" cy="646331"/>
          </a:xfrm>
          <a:prstGeom prst="rect">
            <a:avLst/>
          </a:prstGeom>
          <a:noFill/>
        </p:spPr>
        <p:txBody>
          <a:bodyPr vert="horz" wrap="square" rtlCol="0">
            <a:spAutoFit/>
          </a:bodyPr>
          <a:lstStyle/>
          <a:p>
            <a:pPr algn="ctr"/>
            <a:r>
              <a:rPr lang="en-US" b="1">
                <a:latin typeface="Times New Roman" panose="02020603050405020304" pitchFamily="18" charset="0"/>
              </a:rPr>
              <a:t>conducting myself with confidence</a:t>
            </a:r>
          </a:p>
          <a:p>
            <a:pPr algn="ctr"/>
            <a:r>
              <a:rPr lang="en-US" b="1">
                <a:latin typeface="Times New Roman" panose="02020603050405020304" pitchFamily="18" charset="0"/>
              </a:rPr>
              <a:t>(D5 Preparedness)</a:t>
            </a:r>
            <a:endParaRPr lang="en-CA" b="1">
              <a:latin typeface="Times New Roman" panose="02020603050405020304" pitchFamily="18" charset="0"/>
            </a:endParaRPr>
          </a:p>
        </p:txBody>
      </p:sp>
      <p:pic>
        <p:nvPicPr>
          <p:cNvPr id="3" name="Picture 2">
            <a:extLst>
              <a:ext uri="{FF2B5EF4-FFF2-40B4-BE49-F238E27FC236}">
                <a16:creationId xmlns:a16="http://schemas.microsoft.com/office/drawing/2014/main" id="{CAC49998-12BD-516C-60CD-DCCD2DD1D9E2}"/>
              </a:ext>
            </a:extLst>
          </p:cNvPr>
          <p:cNvPicPr>
            <a:picLocks noChangeAspect="1"/>
          </p:cNvPicPr>
          <p:nvPr/>
        </p:nvPicPr>
        <p:blipFill>
          <a:blip r:embed="rId2"/>
          <a:stretch>
            <a:fillRect/>
          </a:stretch>
        </p:blipFill>
        <p:spPr>
          <a:xfrm>
            <a:off x="2433638" y="2919413"/>
            <a:ext cx="7324725" cy="1019175"/>
          </a:xfrm>
          <a:prstGeom prst="rect">
            <a:avLst/>
          </a:prstGeom>
          <a:solidFill>
            <a:schemeClr val="accent1">
              <a:alpha val="0"/>
            </a:schemeClr>
          </a:solidFill>
        </p:spPr>
      </p:pic>
      <p:pic>
        <p:nvPicPr>
          <p:cNvPr id="5" name="Picture 4">
            <a:extLst>
              <a:ext uri="{FF2B5EF4-FFF2-40B4-BE49-F238E27FC236}">
                <a16:creationId xmlns:a16="http://schemas.microsoft.com/office/drawing/2014/main" id="{033174F8-6C84-35F6-1FF3-53F79794AF46}"/>
              </a:ext>
            </a:extLst>
          </p:cNvPr>
          <p:cNvPicPr>
            <a:picLocks/>
          </p:cNvPicPr>
          <p:nvPr/>
        </p:nvPicPr>
        <p:blipFill>
          <a:blip r:embed="rId3">
            <a:extLst>
              <a:ext uri="{28A0092B-C50C-407E-A947-70E740481C1C}">
                <a14:useLocalDpi xmlns:a14="http://schemas.microsoft.com/office/drawing/2010/main" val="0"/>
              </a:ext>
            </a:extLst>
          </a:blip>
          <a:stretch>
            <a:fillRect/>
          </a:stretch>
        </p:blipFill>
        <p:spPr>
          <a:xfrm>
            <a:off x="10795000" y="6223000"/>
            <a:ext cx="1257300" cy="508000"/>
          </a:xfrm>
          <a:prstGeom prst="rect">
            <a:avLst/>
          </a:prstGeom>
        </p:spPr>
      </p:pic>
    </p:spTree>
    <p:extLst>
      <p:ext uri="{BB962C8B-B14F-4D97-AF65-F5344CB8AC3E}">
        <p14:creationId xmlns:p14="http://schemas.microsoft.com/office/powerpoint/2010/main" val="23145221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FFE7517-F0E0-82C8-F2D7-71EFFB760010}"/>
              </a:ext>
            </a:extLst>
          </p:cNvPr>
          <p:cNvSpPr txBox="1"/>
          <p:nvPr/>
        </p:nvSpPr>
        <p:spPr>
          <a:xfrm>
            <a:off x="1651000" y="635000"/>
            <a:ext cx="8890000" cy="646331"/>
          </a:xfrm>
          <a:prstGeom prst="rect">
            <a:avLst/>
          </a:prstGeom>
          <a:noFill/>
        </p:spPr>
        <p:txBody>
          <a:bodyPr vert="horz" wrap="square" rtlCol="0">
            <a:spAutoFit/>
          </a:bodyPr>
          <a:lstStyle/>
          <a:p>
            <a:pPr algn="ctr"/>
            <a:r>
              <a:rPr lang="en-CA" b="1">
                <a:latin typeface="Times New Roman" panose="02020603050405020304" pitchFamily="18" charset="0"/>
              </a:rPr>
              <a:t>handling stressful situations</a:t>
            </a:r>
          </a:p>
          <a:p>
            <a:pPr algn="ctr"/>
            <a:r>
              <a:rPr lang="en-CA" b="1">
                <a:latin typeface="Times New Roman" panose="02020603050405020304" pitchFamily="18" charset="0"/>
              </a:rPr>
              <a:t>(D7 Preparedness)</a:t>
            </a:r>
          </a:p>
        </p:txBody>
      </p:sp>
      <p:pic>
        <p:nvPicPr>
          <p:cNvPr id="3" name="Picture 2">
            <a:extLst>
              <a:ext uri="{FF2B5EF4-FFF2-40B4-BE49-F238E27FC236}">
                <a16:creationId xmlns:a16="http://schemas.microsoft.com/office/drawing/2014/main" id="{F13AE768-2672-14BE-0654-F3BBFD7D27D4}"/>
              </a:ext>
            </a:extLst>
          </p:cNvPr>
          <p:cNvPicPr>
            <a:picLocks noChangeAspect="1"/>
          </p:cNvPicPr>
          <p:nvPr/>
        </p:nvPicPr>
        <p:blipFill>
          <a:blip r:embed="rId2"/>
          <a:stretch>
            <a:fillRect/>
          </a:stretch>
        </p:blipFill>
        <p:spPr>
          <a:xfrm>
            <a:off x="2433638" y="3319463"/>
            <a:ext cx="7324725" cy="219075"/>
          </a:xfrm>
          <a:prstGeom prst="rect">
            <a:avLst/>
          </a:prstGeom>
          <a:solidFill>
            <a:schemeClr val="accent1">
              <a:alpha val="0"/>
            </a:schemeClr>
          </a:solidFill>
        </p:spPr>
      </p:pic>
      <p:pic>
        <p:nvPicPr>
          <p:cNvPr id="5" name="Picture 4">
            <a:extLst>
              <a:ext uri="{FF2B5EF4-FFF2-40B4-BE49-F238E27FC236}">
                <a16:creationId xmlns:a16="http://schemas.microsoft.com/office/drawing/2014/main" id="{EF7615FA-A84E-D377-0C05-A3B86FB95559}"/>
              </a:ext>
            </a:extLst>
          </p:cNvPr>
          <p:cNvPicPr>
            <a:picLocks/>
          </p:cNvPicPr>
          <p:nvPr/>
        </p:nvPicPr>
        <p:blipFill>
          <a:blip r:embed="rId3">
            <a:extLst>
              <a:ext uri="{28A0092B-C50C-407E-A947-70E740481C1C}">
                <a14:useLocalDpi xmlns:a14="http://schemas.microsoft.com/office/drawing/2010/main" val="0"/>
              </a:ext>
            </a:extLst>
          </a:blip>
          <a:stretch>
            <a:fillRect/>
          </a:stretch>
        </p:blipFill>
        <p:spPr>
          <a:xfrm>
            <a:off x="10795000" y="6223000"/>
            <a:ext cx="1257300" cy="508000"/>
          </a:xfrm>
          <a:prstGeom prst="rect">
            <a:avLst/>
          </a:prstGeom>
        </p:spPr>
      </p:pic>
    </p:spTree>
    <p:extLst>
      <p:ext uri="{BB962C8B-B14F-4D97-AF65-F5344CB8AC3E}">
        <p14:creationId xmlns:p14="http://schemas.microsoft.com/office/powerpoint/2010/main" val="5216679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D0ABECF-FEB2-3459-230C-7C41EC24831D}"/>
              </a:ext>
            </a:extLst>
          </p:cNvPr>
          <p:cNvSpPr txBox="1"/>
          <p:nvPr/>
        </p:nvSpPr>
        <p:spPr>
          <a:xfrm>
            <a:off x="1651000" y="635000"/>
            <a:ext cx="8890000" cy="646331"/>
          </a:xfrm>
          <a:prstGeom prst="rect">
            <a:avLst/>
          </a:prstGeom>
          <a:noFill/>
        </p:spPr>
        <p:txBody>
          <a:bodyPr vert="horz" wrap="square" rtlCol="0">
            <a:spAutoFit/>
          </a:bodyPr>
          <a:lstStyle/>
          <a:p>
            <a:pPr algn="ctr"/>
            <a:r>
              <a:rPr lang="en-US" b="1">
                <a:latin typeface="Times New Roman" panose="02020603050405020304" pitchFamily="18" charset="0"/>
              </a:rPr>
              <a:t>making choices that support my emotional well-being</a:t>
            </a:r>
          </a:p>
          <a:p>
            <a:pPr algn="ctr"/>
            <a:r>
              <a:rPr lang="en-US" b="1">
                <a:latin typeface="Times New Roman" panose="02020603050405020304" pitchFamily="18" charset="0"/>
              </a:rPr>
              <a:t>(D9 Preparedness)</a:t>
            </a:r>
            <a:endParaRPr lang="en-CA" b="1">
              <a:latin typeface="Times New Roman" panose="02020603050405020304" pitchFamily="18" charset="0"/>
            </a:endParaRPr>
          </a:p>
        </p:txBody>
      </p:sp>
      <p:pic>
        <p:nvPicPr>
          <p:cNvPr id="3" name="Picture 2">
            <a:extLst>
              <a:ext uri="{FF2B5EF4-FFF2-40B4-BE49-F238E27FC236}">
                <a16:creationId xmlns:a16="http://schemas.microsoft.com/office/drawing/2014/main" id="{CEA4A4D2-FA84-147D-FA84-30A6C37C51CB}"/>
              </a:ext>
            </a:extLst>
          </p:cNvPr>
          <p:cNvPicPr>
            <a:picLocks noChangeAspect="1"/>
          </p:cNvPicPr>
          <p:nvPr/>
        </p:nvPicPr>
        <p:blipFill>
          <a:blip r:embed="rId2"/>
          <a:stretch>
            <a:fillRect/>
          </a:stretch>
        </p:blipFill>
        <p:spPr>
          <a:xfrm>
            <a:off x="2433638" y="3019425"/>
            <a:ext cx="7324725" cy="819150"/>
          </a:xfrm>
          <a:prstGeom prst="rect">
            <a:avLst/>
          </a:prstGeom>
          <a:solidFill>
            <a:schemeClr val="accent1">
              <a:alpha val="0"/>
            </a:schemeClr>
          </a:solidFill>
        </p:spPr>
      </p:pic>
      <p:pic>
        <p:nvPicPr>
          <p:cNvPr id="5" name="Picture 4">
            <a:extLst>
              <a:ext uri="{FF2B5EF4-FFF2-40B4-BE49-F238E27FC236}">
                <a16:creationId xmlns:a16="http://schemas.microsoft.com/office/drawing/2014/main" id="{C5941953-85B2-131E-931F-4731218723B2}"/>
              </a:ext>
            </a:extLst>
          </p:cNvPr>
          <p:cNvPicPr>
            <a:picLocks/>
          </p:cNvPicPr>
          <p:nvPr/>
        </p:nvPicPr>
        <p:blipFill>
          <a:blip r:embed="rId3">
            <a:extLst>
              <a:ext uri="{28A0092B-C50C-407E-A947-70E740481C1C}">
                <a14:useLocalDpi xmlns:a14="http://schemas.microsoft.com/office/drawing/2010/main" val="0"/>
              </a:ext>
            </a:extLst>
          </a:blip>
          <a:stretch>
            <a:fillRect/>
          </a:stretch>
        </p:blipFill>
        <p:spPr>
          <a:xfrm>
            <a:off x="10795000" y="6223000"/>
            <a:ext cx="1257300" cy="508000"/>
          </a:xfrm>
          <a:prstGeom prst="rect">
            <a:avLst/>
          </a:prstGeom>
        </p:spPr>
      </p:pic>
    </p:spTree>
    <p:extLst>
      <p:ext uri="{BB962C8B-B14F-4D97-AF65-F5344CB8AC3E}">
        <p14:creationId xmlns:p14="http://schemas.microsoft.com/office/powerpoint/2010/main" val="22182680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708F676-136A-DEBC-EFFE-D08E459427E2}"/>
              </a:ext>
            </a:extLst>
          </p:cNvPr>
          <p:cNvSpPr txBox="1"/>
          <p:nvPr/>
        </p:nvSpPr>
        <p:spPr>
          <a:xfrm>
            <a:off x="1651000" y="2540000"/>
            <a:ext cx="8890000" cy="553998"/>
          </a:xfrm>
          <a:prstGeom prst="rect">
            <a:avLst/>
          </a:prstGeom>
          <a:noFill/>
        </p:spPr>
        <p:txBody>
          <a:bodyPr vert="horz" wrap="square" rtlCol="0">
            <a:spAutoFit/>
          </a:bodyPr>
          <a:lstStyle/>
          <a:p>
            <a:pPr algn="ctr"/>
            <a:r>
              <a:rPr lang="en-CA" sz="3000" b="1">
                <a:latin typeface="Times New Roman" panose="02020603050405020304" pitchFamily="18" charset="0"/>
              </a:rPr>
              <a:t>End of Presentation</a:t>
            </a:r>
          </a:p>
        </p:txBody>
      </p:sp>
      <p:sp>
        <p:nvSpPr>
          <p:cNvPr id="3" name="TextBox 2">
            <a:extLst>
              <a:ext uri="{FF2B5EF4-FFF2-40B4-BE49-F238E27FC236}">
                <a16:creationId xmlns:a16="http://schemas.microsoft.com/office/drawing/2014/main" id="{FF71CE98-43AD-F479-DAA3-00FEF84D65E1}"/>
              </a:ext>
            </a:extLst>
          </p:cNvPr>
          <p:cNvSpPr txBox="1"/>
          <p:nvPr/>
        </p:nvSpPr>
        <p:spPr>
          <a:xfrm>
            <a:off x="1905000" y="5080000"/>
            <a:ext cx="6350000" cy="923330"/>
          </a:xfrm>
          <a:prstGeom prst="rect">
            <a:avLst/>
          </a:prstGeom>
          <a:noFill/>
        </p:spPr>
        <p:txBody>
          <a:bodyPr vert="horz" rtlCol="0">
            <a:spAutoFit/>
          </a:bodyPr>
          <a:lstStyle/>
          <a:p>
            <a:r>
              <a:rPr lang="en-US">
                <a:latin typeface="Times New Roman" panose="02020603050405020304" pitchFamily="18" charset="0"/>
              </a:rPr>
              <a:t>This file was prepared by Kevin Graham</a:t>
            </a:r>
          </a:p>
          <a:p>
            <a:r>
              <a:rPr lang="en-US">
                <a:latin typeface="Times New Roman" panose="02020603050405020304" pitchFamily="18" charset="0"/>
              </a:rPr>
              <a:t>President, Lookout Management Inc.</a:t>
            </a:r>
          </a:p>
          <a:p>
            <a:r>
              <a:rPr lang="en-US">
                <a:latin typeface="Times New Roman" panose="02020603050405020304" pitchFamily="18" charset="0"/>
              </a:rPr>
              <a:t>kevin@lookoutmanagement.com</a:t>
            </a:r>
            <a:endParaRPr lang="en-CA">
              <a:latin typeface="Times New Roman" panose="02020603050405020304" pitchFamily="18" charset="0"/>
            </a:endParaRPr>
          </a:p>
        </p:txBody>
      </p:sp>
      <p:pic>
        <p:nvPicPr>
          <p:cNvPr id="5" name="Picture 4">
            <a:extLst>
              <a:ext uri="{FF2B5EF4-FFF2-40B4-BE49-F238E27FC236}">
                <a16:creationId xmlns:a16="http://schemas.microsoft.com/office/drawing/2014/main" id="{247973DB-81F6-A096-D0D2-DF6DB7406ADC}"/>
              </a:ext>
            </a:extLst>
          </p:cNvPr>
          <p:cNvPicPr>
            <a:picLocks/>
          </p:cNvPicPr>
          <p:nvPr/>
        </p:nvPicPr>
        <p:blipFill>
          <a:blip r:embed="rId2">
            <a:extLst>
              <a:ext uri="{28A0092B-C50C-407E-A947-70E740481C1C}">
                <a14:useLocalDpi xmlns:a14="http://schemas.microsoft.com/office/drawing/2010/main" val="0"/>
              </a:ext>
            </a:extLst>
          </a:blip>
          <a:stretch>
            <a:fillRect/>
          </a:stretch>
        </p:blipFill>
        <p:spPr>
          <a:xfrm>
            <a:off x="10795000" y="6223000"/>
            <a:ext cx="1257300" cy="508000"/>
          </a:xfrm>
          <a:prstGeom prst="rect">
            <a:avLst/>
          </a:prstGeom>
        </p:spPr>
      </p:pic>
    </p:spTree>
    <p:extLst>
      <p:ext uri="{BB962C8B-B14F-4D97-AF65-F5344CB8AC3E}">
        <p14:creationId xmlns:p14="http://schemas.microsoft.com/office/powerpoint/2010/main" val="17294034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235</Words>
  <Application>Microsoft Office PowerPoint</Application>
  <PresentationFormat>Widescreen</PresentationFormat>
  <Paragraphs>21</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Aptos</vt:lpstr>
      <vt:lpstr>Aptos Display</vt:lpstr>
      <vt:lpstr>Arial</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Kevin Graham</dc:creator>
  <cp:lastModifiedBy>Kevin Graham</cp:lastModifiedBy>
  <cp:revision>2</cp:revision>
  <dcterms:created xsi:type="dcterms:W3CDTF">2024-12-13T23:51:07Z</dcterms:created>
  <dcterms:modified xsi:type="dcterms:W3CDTF">2024-12-13T23:51:10Z</dcterms:modified>
</cp:coreProperties>
</file>