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5A06-0622-9BB1-F66E-76E1DF92B1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830DD16-D9A8-407B-3F0C-C7E438631D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0889CD5-60A5-103C-0B79-F85DD39E8D59}"/>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AB3BB64F-320F-099F-B410-B748A653A3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B776F6-2E41-0B9A-0D41-294151C67455}"/>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260597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17361-9879-A065-57A1-2ADA22C4CFB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DDE1AF5-F281-61B7-1FD2-279386AE9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EF1E411-5CF5-009C-2550-C16CA9002123}"/>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F6779073-3A89-7A7E-930D-CBB6ACA2693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4A27BC-E83F-8C13-7A3D-B3D6EF1BC46F}"/>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33053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4DE4C1-29A3-65A0-3164-3FF64F75AE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0BE2C1-A55B-2591-DBB4-9E6801C948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FE698E5-22D1-417C-3BCE-C80F76BD1A9B}"/>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5F835B2E-C18C-B5F9-FD60-B92857FC250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AA5F46-5D33-2E70-0901-2B2A905FE472}"/>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370576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41E6-2293-84FD-FDB7-5795EA896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947D2CD-6F87-60FF-87CA-71A7F9F96C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862D2DE-058B-CDA4-0EDC-046A0B9906C8}"/>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20B00166-221F-AD02-DA06-F8907897553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A7FF2B-0D71-D92E-6EA9-16AAFA46F528}"/>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389992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97EF4-FEB6-6836-9595-791342FAC5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9C31887-A1A7-2EC3-3DEE-715257FD1D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5C20DF-CA03-14E2-CEA2-48C429B794B0}"/>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E180C22B-C37C-981D-9ABB-F53858F2AA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52A7268-BD58-6863-47CA-EAA8C0765FCA}"/>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39816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6D4BA-3A86-904E-11A3-6D072B70F5B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A5164B1-3AE6-D78D-1304-7CA5669087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CE93680-ADD5-0425-7A4E-EF073BE0EE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7FB6E49-819C-0C5E-04FE-59BC31E4416A}"/>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6" name="Footer Placeholder 5">
            <a:extLst>
              <a:ext uri="{FF2B5EF4-FFF2-40B4-BE49-F238E27FC236}">
                <a16:creationId xmlns:a16="http://schemas.microsoft.com/office/drawing/2014/main" id="{52A36771-D5A8-B0B0-A977-002177F98FF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E2E950-0A85-EDD1-E0C3-32A28DAE5E78}"/>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285987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ACE2D-593B-78E7-78C2-07D6FA1050D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A39F897-8E73-AB5B-60BE-6ED50F9065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3A1C82-A586-7D58-91B5-ADE256C54B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0688DB5-4404-37BA-C47B-FBB73DAB3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9B219F-C8C2-8CBA-2B3A-86F9F4F937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0C8D21D-9CA9-595F-4CAE-14A6C69A2F44}"/>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8" name="Footer Placeholder 7">
            <a:extLst>
              <a:ext uri="{FF2B5EF4-FFF2-40B4-BE49-F238E27FC236}">
                <a16:creationId xmlns:a16="http://schemas.microsoft.com/office/drawing/2014/main" id="{199DB9A0-B1C4-0663-54D6-2E25B6850E5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AD50EEA-F726-B19A-2EAA-808E6B059C8B}"/>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312639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0C0C-1429-FEF2-8EE7-A4F41C3061B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92EEDD8-8028-5956-4D11-78DF3E9B66AE}"/>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4" name="Footer Placeholder 3">
            <a:extLst>
              <a:ext uri="{FF2B5EF4-FFF2-40B4-BE49-F238E27FC236}">
                <a16:creationId xmlns:a16="http://schemas.microsoft.com/office/drawing/2014/main" id="{EFA794F6-805D-6069-8BF3-56C9758E18C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B4EB12E-CFE7-9EDE-7A5B-49591118F0DD}"/>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28999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8E037E-9473-D2B8-955E-BF5E459F13F7}"/>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3" name="Footer Placeholder 2">
            <a:extLst>
              <a:ext uri="{FF2B5EF4-FFF2-40B4-BE49-F238E27FC236}">
                <a16:creationId xmlns:a16="http://schemas.microsoft.com/office/drawing/2014/main" id="{92BF0CF7-61DB-15E3-8691-50326DE0FC5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A9A28C4-F296-B2FE-C2FB-72E4328E19A0}"/>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18016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09FF-B920-2FD5-2DFC-4FB780CC81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6A6ECE7-2265-005E-E637-D93F9D24C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6D0E391-4833-8FB5-0D71-2D75E67D6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9511C9-2535-3602-D53D-C0362FF4A2E2}"/>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6" name="Footer Placeholder 5">
            <a:extLst>
              <a:ext uri="{FF2B5EF4-FFF2-40B4-BE49-F238E27FC236}">
                <a16:creationId xmlns:a16="http://schemas.microsoft.com/office/drawing/2014/main" id="{646AE0DD-D311-522B-B975-59F5A4A34E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C24F479-722A-0AFF-3A16-1A35AB29D644}"/>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666630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3676-A789-5B7F-6E03-183CAAC5C7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2E4E38E-9797-ECAC-AAC9-9ACDF6B8F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1FF7289-C5C5-81C7-5231-3F1C9A00A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AC37C-73EA-E403-731A-FF3CF63C380B}"/>
              </a:ext>
            </a:extLst>
          </p:cNvPr>
          <p:cNvSpPr>
            <a:spLocks noGrp="1"/>
          </p:cNvSpPr>
          <p:nvPr>
            <p:ph type="dt" sz="half" idx="10"/>
          </p:nvPr>
        </p:nvSpPr>
        <p:spPr/>
        <p:txBody>
          <a:bodyPr/>
          <a:lstStyle/>
          <a:p>
            <a:fld id="{0ACE73D9-DCF0-4B4A-BEFF-061AD9AC254D}" type="datetimeFigureOut">
              <a:rPr lang="en-CA" smtClean="0"/>
              <a:t>2024-12-13</a:t>
            </a:fld>
            <a:endParaRPr lang="en-CA"/>
          </a:p>
        </p:txBody>
      </p:sp>
      <p:sp>
        <p:nvSpPr>
          <p:cNvPr id="6" name="Footer Placeholder 5">
            <a:extLst>
              <a:ext uri="{FF2B5EF4-FFF2-40B4-BE49-F238E27FC236}">
                <a16:creationId xmlns:a16="http://schemas.microsoft.com/office/drawing/2014/main" id="{808E5379-089A-1131-A701-4F4D41DCDE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AD51DBC-3E2C-72B1-AA87-C0900CA794E2}"/>
              </a:ext>
            </a:extLst>
          </p:cNvPr>
          <p:cNvSpPr>
            <a:spLocks noGrp="1"/>
          </p:cNvSpPr>
          <p:nvPr>
            <p:ph type="sldNum" sz="quarter" idx="12"/>
          </p:nvPr>
        </p:nvSpPr>
        <p:spPr/>
        <p:txBody>
          <a:bodyPr/>
          <a:lstStyle/>
          <a:p>
            <a:fld id="{73ABC6E6-0B88-4D8F-81D6-112AC222DEA8}" type="slidenum">
              <a:rPr lang="en-CA" smtClean="0"/>
              <a:t>‹#›</a:t>
            </a:fld>
            <a:endParaRPr lang="en-CA"/>
          </a:p>
        </p:txBody>
      </p:sp>
    </p:spTree>
    <p:extLst>
      <p:ext uri="{BB962C8B-B14F-4D97-AF65-F5344CB8AC3E}">
        <p14:creationId xmlns:p14="http://schemas.microsoft.com/office/powerpoint/2010/main" val="271992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1D297-9D49-670E-C964-429D7E4A2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C3E71EB-B078-E955-6690-E8BFCB995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1EBD676-8437-0B1C-4E6F-77CDAC7555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ACE73D9-DCF0-4B4A-BEFF-061AD9AC254D}" type="datetimeFigureOut">
              <a:rPr lang="en-CA" smtClean="0"/>
              <a:t>2024-12-13</a:t>
            </a:fld>
            <a:endParaRPr lang="en-CA"/>
          </a:p>
        </p:txBody>
      </p:sp>
      <p:sp>
        <p:nvSpPr>
          <p:cNvPr id="5" name="Footer Placeholder 4">
            <a:extLst>
              <a:ext uri="{FF2B5EF4-FFF2-40B4-BE49-F238E27FC236}">
                <a16:creationId xmlns:a16="http://schemas.microsoft.com/office/drawing/2014/main" id="{E56C834F-B3E4-D219-60DF-5884C69A3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E10F5194-4991-FAA2-6AD5-83FF7A029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ABC6E6-0B88-4D8F-81D6-112AC222DEA8}" type="slidenum">
              <a:rPr lang="en-CA" smtClean="0"/>
              <a:t>‹#›</a:t>
            </a:fld>
            <a:endParaRPr lang="en-CA"/>
          </a:p>
        </p:txBody>
      </p:sp>
    </p:spTree>
    <p:extLst>
      <p:ext uri="{BB962C8B-B14F-4D97-AF65-F5344CB8AC3E}">
        <p14:creationId xmlns:p14="http://schemas.microsoft.com/office/powerpoint/2010/main" val="1678901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8BA09A-F175-2AAD-353B-BE1BAC5623C3}"/>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coping with peer pressure</a:t>
            </a:r>
          </a:p>
        </p:txBody>
      </p:sp>
      <p:pic>
        <p:nvPicPr>
          <p:cNvPr id="4" name="Picture 3">
            <a:extLst>
              <a:ext uri="{FF2B5EF4-FFF2-40B4-BE49-F238E27FC236}">
                <a16:creationId xmlns:a16="http://schemas.microsoft.com/office/drawing/2014/main" id="{E23A49B9-8A81-C0EA-3D16-727D61C5FF2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A506F639-3B84-6C04-6FBD-E96B934DA54A}"/>
              </a:ext>
            </a:extLst>
          </p:cNvPr>
          <p:cNvSpPr txBox="1"/>
          <p:nvPr/>
        </p:nvSpPr>
        <p:spPr>
          <a:xfrm>
            <a:off x="1016000" y="24638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29815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E4A076-CE9A-87A4-5DB8-409EF3E577CF}"/>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How does 'coping with peer pressure'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BE65B0EE-41EB-8564-89E1-460C2812F6F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FC33CC70-4EC5-3A0C-D733-D15C250A9A66}"/>
              </a:ext>
            </a:extLst>
          </p:cNvPr>
          <p:cNvSpPr txBox="1"/>
          <p:nvPr/>
        </p:nvSpPr>
        <p:spPr>
          <a:xfrm>
            <a:off x="1016000" y="3013502"/>
            <a:ext cx="10160000" cy="830997"/>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3 ranked correlations linked to 'coping with peer pressure'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277861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D361D8-5650-3919-C2DF-D7AB3F2502A1}"/>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coping with peer pressure</a:t>
            </a:r>
          </a:p>
          <a:p>
            <a:pPr algn="ctr"/>
            <a:r>
              <a:rPr lang="en-US" b="1">
                <a:latin typeface="Times New Roman" panose="02020603050405020304" pitchFamily="18" charset="0"/>
              </a:rPr>
              <a:t>(D6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B37082BF-9395-2367-6E43-B413EFEEE0B4}"/>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sp>
        <p:nvSpPr>
          <p:cNvPr id="4" name="TextBox 3">
            <a:extLst>
              <a:ext uri="{FF2B5EF4-FFF2-40B4-BE49-F238E27FC236}">
                <a16:creationId xmlns:a16="http://schemas.microsoft.com/office/drawing/2014/main" id="{E2D9BCDE-100D-5568-140A-6F1FF8735DCE}"/>
              </a:ext>
            </a:extLst>
          </p:cNvPr>
          <p:cNvSpPr txBox="1"/>
          <p:nvPr/>
        </p:nvSpPr>
        <p:spPr>
          <a:xfrm>
            <a:off x="1016000" y="4368800"/>
            <a:ext cx="10160000" cy="369332"/>
          </a:xfrm>
          <a:prstGeom prst="rect">
            <a:avLst/>
          </a:prstGeom>
          <a:noFill/>
        </p:spPr>
        <p:txBody>
          <a:bodyPr vert="horz" wrap="square" rtlCol="0">
            <a:spAutoFit/>
          </a:bodyPr>
          <a:lstStyle/>
          <a:p>
            <a:pPr algn="ctr"/>
            <a:r>
              <a:rPr lang="en-US" b="1">
                <a:latin typeface="Times New Roman" panose="02020603050405020304" pitchFamily="18" charset="0"/>
              </a:rPr>
              <a:t>32 other measures ranked below these 3 in terms of their correlation with 'coping with peer pressure'.</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E8A94137-92B8-34B2-FE51-25026613A4E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7654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1EBFA7-A0C5-824F-D6C3-D68B2DF7257D}"/>
              </a:ext>
            </a:extLst>
          </p:cNvPr>
          <p:cNvSpPr txBox="1"/>
          <p:nvPr/>
        </p:nvSpPr>
        <p:spPr>
          <a:xfrm>
            <a:off x="1651000" y="635000"/>
            <a:ext cx="8890000" cy="553998"/>
          </a:xfrm>
          <a:prstGeom prst="rect">
            <a:avLst/>
          </a:prstGeom>
          <a:noFill/>
        </p:spPr>
        <p:txBody>
          <a:bodyPr vert="horz" wrap="square" rtlCol="0">
            <a:spAutoFit/>
          </a:bodyPr>
          <a:lstStyle/>
          <a:p>
            <a:pPr algn="ctr"/>
            <a:r>
              <a:rPr lang="en-US" sz="3000" b="1">
                <a:latin typeface="Times New Roman" panose="02020603050405020304" pitchFamily="18" charset="0"/>
              </a:rPr>
              <a:t>Where does 'coping with peer pressure'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5CE3DA57-AEFD-4386-66ED-6E755356F6FA}"/>
              </a:ext>
            </a:extLst>
          </p:cNvPr>
          <p:cNvSpPr txBox="1"/>
          <p:nvPr/>
        </p:nvSpPr>
        <p:spPr>
          <a:xfrm>
            <a:off x="1016000" y="2459504"/>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'coping with peer pressure' fits into the rankings for 3 other key measures in the survey. For each of the slides that follow, 'coping with peer pressure' rises to very near the top of 35 ranked measures. Tables shown here were selected if the 'coping with peer pressure'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6C140DB6-546C-CECF-C808-CA29DBF942F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08840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5BB110-4069-738A-FC17-E7C0766B23F1}"/>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conducting myself with confidence</a:t>
            </a:r>
          </a:p>
          <a:p>
            <a:pPr algn="ctr"/>
            <a:r>
              <a:rPr lang="en-US" b="1">
                <a:latin typeface="Times New Roman" panose="02020603050405020304" pitchFamily="18" charset="0"/>
              </a:rPr>
              <a:t>(D5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CAC49998-12BD-516C-60CD-DCCD2DD1D9E2}"/>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33174F8-6C84-35F6-1FF3-53F79794AF46}"/>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31452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FE7517-F0E0-82C8-F2D7-71EFFB76001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F13AE768-2672-14BE-0654-F3BBFD7D27D4}"/>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EF7615FA-A84E-D377-0C05-A3B86FB95559}"/>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52166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0ABECF-FEB2-3459-230C-7C41EC24831D}"/>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making choices that support my emotional well-being</a:t>
            </a:r>
          </a:p>
          <a:p>
            <a:pPr algn="ctr"/>
            <a:r>
              <a:rPr lang="en-US" b="1">
                <a:latin typeface="Times New Roman" panose="02020603050405020304" pitchFamily="18" charset="0"/>
              </a:rPr>
              <a:t>(D9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CEA4A4D2-FA84-147D-FA84-30A6C37C51CB}"/>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C5941953-85B2-131E-931F-4731218723B2}"/>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21826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08F676-136A-DEBC-EFFE-D08E459427E2}"/>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FF71CE98-43AD-F479-DAA3-00FEF84D65E1}"/>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247973DB-81F6-A096-D0D2-DF6DB7406ADC}"/>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729403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235</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2024-12-13T23:51:07Z</dcterms:created>
  <dcterms:modified xsi:type="dcterms:W3CDTF">2024-12-13T23:51:10Z</dcterms:modified>
</cp:coreProperties>
</file>