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130" d="100"/>
          <a:sy n="130" d="100"/>
        </p:scale>
        <p:origin x="15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79676-E7A4-127F-4DF2-AD8FBE1F67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EC0B14-F8AC-E1C8-DDFD-F5F664A668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E97F5-F5D1-3A66-825B-98758470B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566A-8234-4995-8370-25C3FBBC5FF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035C7-F7B7-EBBB-7544-189F0F449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32C98C-7C0C-7100-D4C6-9EBD8BC7C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F709-A823-451A-8B98-A0D5777375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770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D5FFB-00CB-B90A-6D56-44C220504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0EE2A-9E37-36B3-1781-0CC88CDED3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648B10-D62D-1F3D-8B7F-D8F3BDB8B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566A-8234-4995-8370-25C3FBBC5FF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251BF-EB41-4904-6F63-FB594F5C9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0AD46-6467-E6D3-70B9-3E1112D3E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F709-A823-451A-8B98-A0D5777375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4208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EE4085-93B3-79BE-1CBA-EB0CF382C1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D5F7D1-EB55-101F-ADF7-0529833CDC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BCE31-3956-88DD-26C8-737A52304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566A-8234-4995-8370-25C3FBBC5FF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E6165-0BFE-CF39-642E-96D4B7DE0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62E32-9A97-4BB9-C15F-B8E0887CE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F709-A823-451A-8B98-A0D5777375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5616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4E863-2E6B-440A-0CD2-49904C730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F4DDA-9DA8-4907-A318-A1600C59D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D72AF-F83D-1BB7-DC3A-2D4EC30C9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566A-8234-4995-8370-25C3FBBC5FF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F1F45-DD7C-2197-AD7B-B7DF67CF1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4FA82-AEEB-29DC-9E9F-339540864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F709-A823-451A-8B98-A0D5777375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92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E9CAC-E216-BB6C-29FF-5420ABA2B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F089C-4A69-94CA-95FA-2BAD23719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045D4-C747-005A-46E3-4938AF095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566A-8234-4995-8370-25C3FBBC5FF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C6422-AC5A-F188-F4BA-0925D52CA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C875A-28A2-47F2-E607-67112A445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F709-A823-451A-8B98-A0D5777375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7944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5A805-7AC1-1B54-429D-0EC4DA126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FB675-8E50-E64D-A159-41546B5CBB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00D7D2-2811-A6FC-EB5D-E79D98C40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B4216-9F1B-67DE-8D8C-680905767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566A-8234-4995-8370-25C3FBBC5FF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096601-7510-5515-8FFC-68AA0373A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C70DC1-E22A-960A-43C8-9AB390B01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F709-A823-451A-8B98-A0D5777375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79857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4690B-94A8-22F0-AF32-E6F976AF4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46524-5139-FEE2-531F-47440920D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0ECDCF-BA42-258B-D870-B04575FCC2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A2A98-B96D-70FE-C1FF-DA00560255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04F546-80FD-883B-3E3D-49F303CF0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E2A5E8-4353-1A2C-3ADE-A09CEF095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566A-8234-4995-8370-25C3FBBC5FF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0DF1B0-5658-CF43-5344-2D0CBD3AB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5365AF-3C11-1DCA-C955-7662C07E8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F709-A823-451A-8B98-A0D5777375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272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C727F-FE7B-26FF-6A5A-FDB90B9E6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0AADEA-2073-359F-5E88-4A8354395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566A-8234-4995-8370-25C3FBBC5FF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0BAD53-AF27-0427-4B85-6858B37F3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236012-06FC-5D94-624B-5389EF9CF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F709-A823-451A-8B98-A0D5777375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732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D84D05-1E91-4A9B-5E2C-9C8910C18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566A-8234-4995-8370-25C3FBBC5FF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43C5C2-DF9D-2699-24F3-030C9E8C5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0427B-3963-0D6F-9AF3-DC3FA0296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F709-A823-451A-8B98-A0D5777375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9399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AD13C-E214-8B95-C0D8-276A81BA6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C32F9-2C98-6254-264B-70DE6C192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72040D-3628-5C4F-AB6C-8EE5B15CD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8C32C3-E7E8-DD7F-4568-906AB2085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566A-8234-4995-8370-25C3FBBC5FF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A54B3-32A0-8824-439C-F1B4828D9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CF5A5-6F43-49AB-70F3-1D576F123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F709-A823-451A-8B98-A0D5777375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6273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6CFB7-DBE8-1760-4943-2272572AF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74555F-6C17-F692-8703-CD536A90D2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44061E-A457-8F55-5262-A710F794B6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B4DDD4-A0B7-457D-57D2-B1FF28B82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566A-8234-4995-8370-25C3FBBC5FF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7DC3C0-09CC-8F54-3312-7A6C3A3E0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E6906-3BB6-FAE9-7586-DC390A12C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F709-A823-451A-8B98-A0D5777375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485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76869"/>
            </a:gs>
            <a:gs pos="100000">
              <a:srgbClr val="BBE0E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58D57B-BB2B-20FA-48B0-15C381AB1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D0C097-1F53-459A-E7AD-03806DA64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E1C2C-9310-AEDD-EEE3-1389D45405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DA566A-8234-4995-8370-25C3FBBC5FF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8533F-7B6F-BBE3-A576-D6A8D4553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EC389-817B-8553-8D3E-2C19575763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93F709-A823-451A-8B98-A0D5777375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11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F90B0C-00F2-C86D-7475-E20076A5D17B}"/>
              </a:ext>
            </a:extLst>
          </p:cNvPr>
          <p:cNvSpPr txBox="1"/>
          <p:nvPr/>
        </p:nvSpPr>
        <p:spPr>
          <a:xfrm>
            <a:off x="1651000" y="635000"/>
            <a:ext cx="8890000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3000" b="1">
                <a:latin typeface="Times New Roman" panose="02020603050405020304" pitchFamily="18" charset="0"/>
              </a:rPr>
              <a:t>The school encourages a love of learning in me.</a:t>
            </a:r>
            <a:endParaRPr lang="en-CA" sz="3000" b="1">
              <a:latin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B2E4B9-1B2E-BC82-344B-915B33415F88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47DE775-00D4-4FE0-5B16-F770805D77B6}"/>
              </a:ext>
            </a:extLst>
          </p:cNvPr>
          <p:cNvSpPr txBox="1"/>
          <p:nvPr/>
        </p:nvSpPr>
        <p:spPr>
          <a:xfrm>
            <a:off x="1016000" y="2463800"/>
            <a:ext cx="10160000" cy="19389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</a:rPr>
              <a:t>36 measures in the Community and Belonging Survey of Students 2024 were compared to each other, generating 630 associations.</a:t>
            </a:r>
          </a:p>
          <a:p>
            <a:pPr algn="ctr"/>
            <a:endParaRPr lang="en-US" sz="2400">
              <a:latin typeface="Times New Roman" panose="02020603050405020304" pitchFamily="18" charset="0"/>
            </a:endParaRPr>
          </a:p>
          <a:p>
            <a:pPr algn="ctr"/>
            <a:r>
              <a:rPr lang="en-US" sz="2400">
                <a:latin typeface="Times New Roman" panose="02020603050405020304" pitchFamily="18" charset="0"/>
              </a:rPr>
              <a:t>Each of the 36 resulting tables displays ranked correlation coefficients for each measure against 35 other measures.</a:t>
            </a:r>
            <a:endParaRPr lang="en-CA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414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A361FFB-01C9-997E-0AFD-6696C63E0E0D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I feel well supported at school as I strive to meet my potential.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(C15 Agreement)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5E4C5F-F63B-4010-3972-C83D35E177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019425"/>
            <a:ext cx="7324725" cy="81915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7218505-AA33-848E-180D-03EE5838BD41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002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429F05-AD40-3FCE-BF4D-E2D580BF1DC4}"/>
              </a:ext>
            </a:extLst>
          </p:cNvPr>
          <p:cNvSpPr txBox="1"/>
          <p:nvPr/>
        </p:nvSpPr>
        <p:spPr>
          <a:xfrm>
            <a:off x="1651000" y="635000"/>
            <a:ext cx="8890000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My school experience has helped me learn to engage constructively with people holding different perspectives from my own.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(C17 Agreement)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FF3EA5-604A-FD36-328A-3075970252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919413"/>
            <a:ext cx="7324725" cy="10191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7EDDB65-8BEC-F226-4467-D71BD06AF341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635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0026CE-DDEE-AF6F-0838-754F2AA011BC}"/>
              </a:ext>
            </a:extLst>
          </p:cNvPr>
          <p:cNvSpPr txBox="1"/>
          <p:nvPr/>
        </p:nvSpPr>
        <p:spPr>
          <a:xfrm>
            <a:off x="1651000" y="2540000"/>
            <a:ext cx="8890000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End of Presentation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6AA500-4884-B667-E3CE-AA1B285E4A6E}"/>
              </a:ext>
            </a:extLst>
          </p:cNvPr>
          <p:cNvSpPr txBox="1"/>
          <p:nvPr/>
        </p:nvSpPr>
        <p:spPr>
          <a:xfrm>
            <a:off x="1905000" y="5080000"/>
            <a:ext cx="6350000" cy="92333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>
                <a:latin typeface="Times New Roman" panose="02020603050405020304" pitchFamily="18" charset="0"/>
              </a:rPr>
              <a:t>This file was prepared by Kevin Graham</a:t>
            </a:r>
          </a:p>
          <a:p>
            <a:r>
              <a:rPr lang="en-US">
                <a:latin typeface="Times New Roman" panose="02020603050405020304" pitchFamily="18" charset="0"/>
              </a:rPr>
              <a:t>President, Lookout Management Inc.</a:t>
            </a:r>
          </a:p>
          <a:p>
            <a:r>
              <a:rPr lang="en-US">
                <a:latin typeface="Times New Roman" panose="02020603050405020304" pitchFamily="18" charset="0"/>
              </a:rPr>
              <a:t>kevin@lookoutmanagement.com</a:t>
            </a:r>
            <a:endParaRPr lang="en-CA">
              <a:latin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4C3E64-0905-5FE6-4691-EA18AB7617F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450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C23A5AE-801A-B042-4E61-D4CCB04931D2}"/>
              </a:ext>
            </a:extLst>
          </p:cNvPr>
          <p:cNvSpPr txBox="1"/>
          <p:nvPr/>
        </p:nvSpPr>
        <p:spPr>
          <a:xfrm>
            <a:off x="1651000" y="635000"/>
            <a:ext cx="8890000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3000" b="1">
                <a:latin typeface="Times New Roman" panose="02020603050405020304" pitchFamily="18" charset="0"/>
              </a:rPr>
              <a:t>How does 'The school encourages a love of learning in me' connect to other measures in the survey?</a:t>
            </a:r>
            <a:endParaRPr lang="en-CA" sz="3000" b="1">
              <a:latin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0F1686-43D7-4598-C190-92A5992A8B19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578E1C9-BB48-8BAC-CBF6-70E9B74EED10}"/>
              </a:ext>
            </a:extLst>
          </p:cNvPr>
          <p:cNvSpPr txBox="1"/>
          <p:nvPr/>
        </p:nvSpPr>
        <p:spPr>
          <a:xfrm>
            <a:off x="1016000" y="2828836"/>
            <a:ext cx="10160000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</a:rPr>
              <a:t>The next slide shows the top 7 ranked correlations linked to 'The school encourages a love of learning in me' (under the condition that the corresponding p-value &lt; .01).</a:t>
            </a:r>
            <a:endParaRPr lang="en-CA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29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9003B1-D3EB-6711-E86B-6D2ACF70A34C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The school encourages a love of learning in me.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(C19 Agreement)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05411F-C278-8CC6-EBD9-265B7A24CC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619375"/>
            <a:ext cx="7324725" cy="161925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BCFAF6D-6BAE-EE50-889B-9659ED006B22}"/>
              </a:ext>
            </a:extLst>
          </p:cNvPr>
          <p:cNvSpPr txBox="1"/>
          <p:nvPr/>
        </p:nvSpPr>
        <p:spPr>
          <a:xfrm>
            <a:off x="1016000" y="4876800"/>
            <a:ext cx="1016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28 other measures ranked below these 7 in terms of their correlation with 'The school encourages a love of learning in me'.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9736D4-7A7B-2D2E-036C-734F68EE926A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652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D80361-0403-4107-C600-D5F76CD89A45}"/>
              </a:ext>
            </a:extLst>
          </p:cNvPr>
          <p:cNvSpPr txBox="1"/>
          <p:nvPr/>
        </p:nvSpPr>
        <p:spPr>
          <a:xfrm>
            <a:off x="1651000" y="635000"/>
            <a:ext cx="8890000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3000" b="1">
                <a:latin typeface="Times New Roman" panose="02020603050405020304" pitchFamily="18" charset="0"/>
              </a:rPr>
              <a:t>Where does 'The school encourages a love of learning in me' rank?</a:t>
            </a:r>
            <a:endParaRPr lang="en-CA" sz="3000" b="1">
              <a:latin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7BD51E-EDB2-3CCB-BC23-7BF442634BEE}"/>
              </a:ext>
            </a:extLst>
          </p:cNvPr>
          <p:cNvSpPr txBox="1"/>
          <p:nvPr/>
        </p:nvSpPr>
        <p:spPr>
          <a:xfrm>
            <a:off x="1016000" y="2274838"/>
            <a:ext cx="10160000" cy="230832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</a:rPr>
              <a:t>The slides below display where 'The school encourages a love of learning in me' fits into the rankings for 7 other key measures in the survey. For each of the slides that follow, 'The school encourages a love of learning in me' rises to very near the top of 35 ranked measures. Tables shown here were selected if the 'The school encourages a love of learning in me' correlation coefficient was at or above 0.5.</a:t>
            </a:r>
            <a:endParaRPr lang="en-CA" sz="2400">
              <a:latin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62B462-B95B-02D3-02F1-854817BA7794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1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EA03A2-3155-2BE9-1B17-1BCD206C455E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In general terms, how would you rate your satisfaction with the school?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(B 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5896A68-C111-FBFD-3990-8DEB5259A4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919413"/>
            <a:ext cx="7324725" cy="10191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CF5F82F-A477-111C-AA05-3152CDAB538D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095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00E857-2EB7-5B15-5B37-D50DA8909DC9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I feel a strong sense of belonging at the school.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(C6 Agreement)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32AF4FE-64B6-A8A7-B99E-9F2300231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319338"/>
            <a:ext cx="7324725" cy="221932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5A4A331-35A2-8D01-DC96-8F2122A9EF04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005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89E22C3-B6BF-2A9E-A536-3D7D73CD9315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I feel respected and valued at school.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(C11 Agreement)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A1C384B-5C29-C12B-781F-CB2C41076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519363"/>
            <a:ext cx="7324725" cy="18192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F504108-4F74-E4BE-8B36-40FBB0D60F4A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084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DD680A-D2A7-86D8-9189-AAEA2F688D8F}"/>
              </a:ext>
            </a:extLst>
          </p:cNvPr>
          <p:cNvSpPr txBox="1"/>
          <p:nvPr/>
        </p:nvSpPr>
        <p:spPr>
          <a:xfrm>
            <a:off x="1651000" y="635000"/>
            <a:ext cx="8890000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I feel that I gain meaningful positive value from being a member of the school community.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(C12 Agreement)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3EF193-8DEB-19E7-BC40-71823FC83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719388"/>
            <a:ext cx="7324725" cy="141922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38051A2-9A20-BD95-F9C7-B8BA0A332130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327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C008D5D-7414-4878-1041-A074437A80F4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I feel treated as an individual with unique needs, interests, and talents.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(C14 Agreement)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7B547C-2E17-F9C5-53CE-D2C76E7AAF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619375"/>
            <a:ext cx="7324725" cy="161925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D8AA703-1636-3E2C-3BE5-F359684F4353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1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381</Words>
  <Application>Microsoft Office PowerPoint</Application>
  <PresentationFormat>Widescreen</PresentationFormat>
  <Paragraphs>29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Kevin Graham</dc:creator>
  <cp:lastModifiedBy>Kevin Graham</cp:lastModifiedBy>
  <cp:revision>2</cp:revision>
  <dcterms:created xsi:type="dcterms:W3CDTF">2024-12-13T23:59:43Z</dcterms:created>
  <dcterms:modified xsi:type="dcterms:W3CDTF">2024-12-13T23:59:47Z</dcterms:modified>
</cp:coreProperties>
</file>