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30" d="100"/>
          <a:sy n="130" d="100"/>
        </p:scale>
        <p:origin x="15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CA30-2894-8C68-2267-FEF55D7ED3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1E6811B-0056-4020-0DDF-3EC4454452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57347B3-3CB5-ED87-A9E3-F2008DF228EF}"/>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5" name="Footer Placeholder 4">
            <a:extLst>
              <a:ext uri="{FF2B5EF4-FFF2-40B4-BE49-F238E27FC236}">
                <a16:creationId xmlns:a16="http://schemas.microsoft.com/office/drawing/2014/main" id="{BB46C753-3943-220D-CB03-60B53261DAA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3E512DB-A91E-3073-51A8-A1476336281B}"/>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145823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E4F61-6C5A-5EC5-4BB2-C97DB407968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EAA2880-7CAB-CFF4-FBEA-D9BA5C6030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4DA07EF-A391-0C45-162F-BD7C4B038DA0}"/>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5" name="Footer Placeholder 4">
            <a:extLst>
              <a:ext uri="{FF2B5EF4-FFF2-40B4-BE49-F238E27FC236}">
                <a16:creationId xmlns:a16="http://schemas.microsoft.com/office/drawing/2014/main" id="{A403D31F-222A-D073-9469-39B9C4182E3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F8A1EE1-24EF-31B5-361C-507411788EC3}"/>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1804278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A9D4D2-8A8D-5DD9-F0C3-05BEC65A1B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E4D7E63-3611-8330-1ACF-F9F6BEF112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FB2931D-4ECC-A646-2DA4-622254151D67}"/>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5" name="Footer Placeholder 4">
            <a:extLst>
              <a:ext uri="{FF2B5EF4-FFF2-40B4-BE49-F238E27FC236}">
                <a16:creationId xmlns:a16="http://schemas.microsoft.com/office/drawing/2014/main" id="{27D0085F-804D-1775-A153-BC809799A79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69F28FE-F7D7-7BA6-22CE-BBD730E2ED25}"/>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126054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0E4A-0A00-5909-9D5A-E43F92B7FBD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5D843DA-DFBA-5223-AAA0-F8EF4F3E52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4E56E85-261D-2A46-881E-2975AEDEA8BC}"/>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5" name="Footer Placeholder 4">
            <a:extLst>
              <a:ext uri="{FF2B5EF4-FFF2-40B4-BE49-F238E27FC236}">
                <a16:creationId xmlns:a16="http://schemas.microsoft.com/office/drawing/2014/main" id="{ED28CD5A-5093-41F9-252B-71C98B17B89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4D2D59E-490E-A85C-D539-F29B4A1722E7}"/>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25448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6A150-B8F5-473E-53C0-07AFD1597D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C79E518-A7C5-F737-AE04-876876A2F5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D28F8B-3115-9426-66DB-CA5573C006E6}"/>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5" name="Footer Placeholder 4">
            <a:extLst>
              <a:ext uri="{FF2B5EF4-FFF2-40B4-BE49-F238E27FC236}">
                <a16:creationId xmlns:a16="http://schemas.microsoft.com/office/drawing/2014/main" id="{BE403402-4CC0-CACB-89CE-401DEF56B8D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4A2AAE9-CCD7-4DC0-6E81-C8A1444A213C}"/>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349765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6DAEF-B264-0482-625C-9B96F3D52F8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30A825C-1C10-E560-F34A-DDF58D3919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8226BC8-21B9-B105-1FB7-BD76E50CC7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39BFC5-9C73-F4C4-20D8-DBDB43789FB2}"/>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6" name="Footer Placeholder 5">
            <a:extLst>
              <a:ext uri="{FF2B5EF4-FFF2-40B4-BE49-F238E27FC236}">
                <a16:creationId xmlns:a16="http://schemas.microsoft.com/office/drawing/2014/main" id="{2DC54886-CB9B-0B96-9C95-8ABBA6720A1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66EEBF0-6F0D-EA0A-DE71-87AAA2678C6C}"/>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2309609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F409-BB90-A02D-6FFC-1878379D211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D1D2F4A-68F7-4A26-CF7A-FA1133270E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DA7A62-59EA-27D6-A9D8-6D71885E66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ED8633F-A9AF-AD93-9C9A-4D0F6AA605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170CF9-1C0E-C3F4-71C7-80CF2DB9F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358A440-E112-45DD-548F-3EC7C0AC2272}"/>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8" name="Footer Placeholder 7">
            <a:extLst>
              <a:ext uri="{FF2B5EF4-FFF2-40B4-BE49-F238E27FC236}">
                <a16:creationId xmlns:a16="http://schemas.microsoft.com/office/drawing/2014/main" id="{3E2FAB9F-1332-E23F-08B2-28D9982EEEC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796E686-21F1-532E-AD2C-681B6E488AF8}"/>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366902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087DA-F828-7CE0-E102-53EB7BC595A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A130D0A-312F-008E-44FC-136B6A607AE6}"/>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4" name="Footer Placeholder 3">
            <a:extLst>
              <a:ext uri="{FF2B5EF4-FFF2-40B4-BE49-F238E27FC236}">
                <a16:creationId xmlns:a16="http://schemas.microsoft.com/office/drawing/2014/main" id="{496012F6-AD21-30B0-6F8E-9AD1FCF974D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D89BDC1-B6D7-D64B-86D7-F5E71AE4042D}"/>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1870227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0577D3-B200-F844-479A-30531DD143CF}"/>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3" name="Footer Placeholder 2">
            <a:extLst>
              <a:ext uri="{FF2B5EF4-FFF2-40B4-BE49-F238E27FC236}">
                <a16:creationId xmlns:a16="http://schemas.microsoft.com/office/drawing/2014/main" id="{019AEB91-2662-4524-3B58-F23A46B081C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FDEFBF0-F954-CB75-39F3-47B9DB4C206A}"/>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78777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3194F-3068-DFE5-8679-8F5E1B5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552A148-1FA3-A6BE-64CC-48AFAC8156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C083B3B-E60F-8185-AE96-70F702195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95F095-F095-DD5E-3085-06960090E501}"/>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6" name="Footer Placeholder 5">
            <a:extLst>
              <a:ext uri="{FF2B5EF4-FFF2-40B4-BE49-F238E27FC236}">
                <a16:creationId xmlns:a16="http://schemas.microsoft.com/office/drawing/2014/main" id="{20732520-3A31-86EA-1A44-016D49C4CD5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AC19F34-08BA-964D-13D3-9ED1FB845A12}"/>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127490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E1C50-53C3-CAD5-41B0-B264A51D37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BD2A7E7-B8CE-BA7A-4363-FB8FC2704A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30E9648-008F-C927-59FD-9717179C77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038C1D-8116-8982-8315-62CC815C828B}"/>
              </a:ext>
            </a:extLst>
          </p:cNvPr>
          <p:cNvSpPr>
            <a:spLocks noGrp="1"/>
          </p:cNvSpPr>
          <p:nvPr>
            <p:ph type="dt" sz="half" idx="10"/>
          </p:nvPr>
        </p:nvSpPr>
        <p:spPr/>
        <p:txBody>
          <a:bodyPr/>
          <a:lstStyle/>
          <a:p>
            <a:fld id="{B394F8FC-28F7-43EB-A4E2-6E94BF52B0D6}" type="datetimeFigureOut">
              <a:rPr lang="en-CA" smtClean="0"/>
              <a:t>2024-12-13</a:t>
            </a:fld>
            <a:endParaRPr lang="en-CA"/>
          </a:p>
        </p:txBody>
      </p:sp>
      <p:sp>
        <p:nvSpPr>
          <p:cNvPr id="6" name="Footer Placeholder 5">
            <a:extLst>
              <a:ext uri="{FF2B5EF4-FFF2-40B4-BE49-F238E27FC236}">
                <a16:creationId xmlns:a16="http://schemas.microsoft.com/office/drawing/2014/main" id="{2936843B-77F1-DAD4-7FA8-E3DBCF69278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044882C-B690-C69F-8D48-3DF2504F2522}"/>
              </a:ext>
            </a:extLst>
          </p:cNvPr>
          <p:cNvSpPr>
            <a:spLocks noGrp="1"/>
          </p:cNvSpPr>
          <p:nvPr>
            <p:ph type="sldNum" sz="quarter" idx="12"/>
          </p:nvPr>
        </p:nvSpPr>
        <p:spPr/>
        <p:txBody>
          <a:bodyPr/>
          <a:lstStyle/>
          <a:p>
            <a:fld id="{52368B78-4479-4547-9316-119211BB1DA0}" type="slidenum">
              <a:rPr lang="en-CA" smtClean="0"/>
              <a:t>‹#›</a:t>
            </a:fld>
            <a:endParaRPr lang="en-CA"/>
          </a:p>
        </p:txBody>
      </p:sp>
    </p:spTree>
    <p:extLst>
      <p:ext uri="{BB962C8B-B14F-4D97-AF65-F5344CB8AC3E}">
        <p14:creationId xmlns:p14="http://schemas.microsoft.com/office/powerpoint/2010/main" val="367681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FBE4E1-D093-F8E8-7C99-857EDA5DA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AA78C29-3067-75A3-0D0B-375EF10808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E353239-B8B9-4CA4-8860-FDC706F473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F8FC-28F7-43EB-A4E2-6E94BF52B0D6}" type="datetimeFigureOut">
              <a:rPr lang="en-CA" smtClean="0"/>
              <a:t>2024-12-13</a:t>
            </a:fld>
            <a:endParaRPr lang="en-CA"/>
          </a:p>
        </p:txBody>
      </p:sp>
      <p:sp>
        <p:nvSpPr>
          <p:cNvPr id="5" name="Footer Placeholder 4">
            <a:extLst>
              <a:ext uri="{FF2B5EF4-FFF2-40B4-BE49-F238E27FC236}">
                <a16:creationId xmlns:a16="http://schemas.microsoft.com/office/drawing/2014/main" id="{D0824602-3561-C73B-D633-4409F9AB2E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0C3A061E-CD0F-246B-45BF-C2C9E8B99B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368B78-4479-4547-9316-119211BB1DA0}" type="slidenum">
              <a:rPr lang="en-CA" smtClean="0"/>
              <a:t>‹#›</a:t>
            </a:fld>
            <a:endParaRPr lang="en-CA"/>
          </a:p>
        </p:txBody>
      </p:sp>
    </p:spTree>
    <p:extLst>
      <p:ext uri="{BB962C8B-B14F-4D97-AF65-F5344CB8AC3E}">
        <p14:creationId xmlns:p14="http://schemas.microsoft.com/office/powerpoint/2010/main" val="373509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9BBA78-0F7B-7007-7BAB-67965E769A8E}"/>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In general terms, how would you rate your satisfaction with the school?</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5E6A99A1-EFAD-0562-476E-0AB633F637DE}"/>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D681A1E2-DB71-3B5C-707E-C16C79F0223E}"/>
              </a:ext>
            </a:extLst>
          </p:cNvPr>
          <p:cNvSpPr txBox="1"/>
          <p:nvPr/>
        </p:nvSpPr>
        <p:spPr>
          <a:xfrm>
            <a:off x="1016000" y="29210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3376348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C4100A-D0E4-C612-EA66-95BDD28EE825}"/>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1415A5C2-14EE-CA1A-1452-F39654E2A476}"/>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55BD44C7-CC1E-FD03-AF4B-9D9FF638B44B}"/>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915909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790875-298A-4700-D611-3FCF82B823E7}"/>
              </a:ext>
            </a:extLst>
          </p:cNvPr>
          <p:cNvSpPr txBox="1"/>
          <p:nvPr/>
        </p:nvSpPr>
        <p:spPr>
          <a:xfrm>
            <a:off x="1651000" y="635000"/>
            <a:ext cx="8890000" cy="1477328"/>
          </a:xfrm>
          <a:prstGeom prst="rect">
            <a:avLst/>
          </a:prstGeom>
          <a:noFill/>
        </p:spPr>
        <p:txBody>
          <a:bodyPr vert="horz" wrap="square" rtlCol="0">
            <a:spAutoFit/>
          </a:bodyPr>
          <a:lstStyle/>
          <a:p>
            <a:pPr algn="ctr"/>
            <a:r>
              <a:rPr lang="en-US" sz="3000" b="1">
                <a:latin typeface="Times New Roman" panose="02020603050405020304" pitchFamily="18" charset="0"/>
              </a:rPr>
              <a:t>How does 'In general terms, how would you rate your satisfaction with the school?'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78A9BDC3-B17E-3C63-085F-0691BE4E2FA4}"/>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0132613D-C443-631D-70B6-7CF9685C4C1B}"/>
              </a:ext>
            </a:extLst>
          </p:cNvPr>
          <p:cNvSpPr txBox="1"/>
          <p:nvPr/>
        </p:nvSpPr>
        <p:spPr>
          <a:xfrm>
            <a:off x="1016000" y="2828836"/>
            <a:ext cx="10160000" cy="1200329"/>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5 ranked correlations linked to 'In general terms, how would you rate your satisfaction with the school?'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195433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F9CFAA-0648-2FBA-48F4-8022AC21C2EC}"/>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In general terms, how would you rate your satisfaction with the school?</a:t>
            </a:r>
          </a:p>
          <a:p>
            <a:pPr algn="ctr"/>
            <a:r>
              <a:rPr lang="en-US" b="1">
                <a:latin typeface="Times New Roman" panose="02020603050405020304" pitchFamily="18" charset="0"/>
              </a:rPr>
              <a:t>(B )</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6671CD26-62B5-954A-9F91-5D787FA33227}"/>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sp>
        <p:nvSpPr>
          <p:cNvPr id="4" name="TextBox 3">
            <a:extLst>
              <a:ext uri="{FF2B5EF4-FFF2-40B4-BE49-F238E27FC236}">
                <a16:creationId xmlns:a16="http://schemas.microsoft.com/office/drawing/2014/main" id="{DEFB624F-FF41-7967-2117-781D33EFB3A9}"/>
              </a:ext>
            </a:extLst>
          </p:cNvPr>
          <p:cNvSpPr txBox="1"/>
          <p:nvPr/>
        </p:nvSpPr>
        <p:spPr>
          <a:xfrm>
            <a:off x="1016000" y="4572000"/>
            <a:ext cx="10160000" cy="646331"/>
          </a:xfrm>
          <a:prstGeom prst="rect">
            <a:avLst/>
          </a:prstGeom>
          <a:noFill/>
        </p:spPr>
        <p:txBody>
          <a:bodyPr vert="horz" wrap="square" rtlCol="0">
            <a:spAutoFit/>
          </a:bodyPr>
          <a:lstStyle/>
          <a:p>
            <a:pPr algn="ctr"/>
            <a:r>
              <a:rPr lang="en-US" b="1">
                <a:latin typeface="Times New Roman" panose="02020603050405020304" pitchFamily="18" charset="0"/>
              </a:rPr>
              <a:t>30 other measures ranked below these 5 in terms of their correlation with 'In general terms, how would you rate your satisfaction with the school?'.</a:t>
            </a:r>
            <a:endParaRPr lang="en-CA" b="1">
              <a:latin typeface="Times New Roman" panose="02020603050405020304" pitchFamily="18" charset="0"/>
            </a:endParaRPr>
          </a:p>
        </p:txBody>
      </p:sp>
      <p:pic>
        <p:nvPicPr>
          <p:cNvPr id="6" name="Picture 5">
            <a:extLst>
              <a:ext uri="{FF2B5EF4-FFF2-40B4-BE49-F238E27FC236}">
                <a16:creationId xmlns:a16="http://schemas.microsoft.com/office/drawing/2014/main" id="{1E421B36-9253-6B88-9F33-AC6B8275B6AB}"/>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16226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068EE2-F796-A2C4-6558-6B42C8BB139F}"/>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Where does 'In general terms, how would you rate your satisfaction with the school?'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F41C357C-14D5-970F-14BA-63BE725D6A71}"/>
              </a:ext>
            </a:extLst>
          </p:cNvPr>
          <p:cNvSpPr txBox="1"/>
          <p:nvPr/>
        </p:nvSpPr>
        <p:spPr>
          <a:xfrm>
            <a:off x="1016000" y="2090172"/>
            <a:ext cx="10160000" cy="2677656"/>
          </a:xfrm>
          <a:prstGeom prst="rect">
            <a:avLst/>
          </a:prstGeom>
          <a:noFill/>
        </p:spPr>
        <p:txBody>
          <a:bodyPr vert="horz" wrap="square" rtlCol="0">
            <a:spAutoFit/>
          </a:bodyPr>
          <a:lstStyle/>
          <a:p>
            <a:pPr algn="ctr"/>
            <a:r>
              <a:rPr lang="en-US" sz="2400">
                <a:latin typeface="Times New Roman" panose="02020603050405020304" pitchFamily="18" charset="0"/>
              </a:rPr>
              <a:t>The slides below display where 'In general terms, how would you rate your satisfaction with the school?' fits into the rankings for 5 other key measures in the survey. For each of the slides that follow, 'In general terms, how would you rate your satisfaction with the school?' rises to very near the top of 35 ranked measures. Tables shown here were selected if the 'In general terms, how would you rate your satisfaction with the school?' correlation coefficient was at or above 0.5.</a:t>
            </a:r>
            <a:endParaRPr lang="en-CA" sz="2400">
              <a:latin typeface="Times New Roman" panose="02020603050405020304" pitchFamily="18" charset="0"/>
            </a:endParaRPr>
          </a:p>
        </p:txBody>
      </p:sp>
      <p:pic>
        <p:nvPicPr>
          <p:cNvPr id="5" name="Picture 4">
            <a:extLst>
              <a:ext uri="{FF2B5EF4-FFF2-40B4-BE49-F238E27FC236}">
                <a16:creationId xmlns:a16="http://schemas.microsoft.com/office/drawing/2014/main" id="{C70312A6-2536-4FAB-CD5F-7F04C6F23235}"/>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100585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3BF9FE-66C1-621A-57EF-C2977036C032}"/>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a strong sense of belonging at the school.</a:t>
            </a:r>
          </a:p>
          <a:p>
            <a:pPr algn="ctr"/>
            <a:r>
              <a:rPr lang="en-US" b="1">
                <a:latin typeface="Times New Roman" panose="02020603050405020304" pitchFamily="18" charset="0"/>
              </a:rPr>
              <a:t>(C6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281E60EC-47D5-89AC-1918-1746A04975D4}"/>
              </a:ext>
            </a:extLst>
          </p:cNvPr>
          <p:cNvPicPr>
            <a:picLocks noChangeAspect="1"/>
          </p:cNvPicPr>
          <p:nvPr/>
        </p:nvPicPr>
        <p:blipFill>
          <a:blip r:embed="rId2"/>
          <a:stretch>
            <a:fillRect/>
          </a:stretch>
        </p:blipFill>
        <p:spPr>
          <a:xfrm>
            <a:off x="2433638" y="2519363"/>
            <a:ext cx="7324725" cy="18192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3C6D0A0A-5060-97BE-DDA1-CE104A44987C}"/>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66358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C8C47-4403-EAE5-84AA-08C78643B85A}"/>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respected and valued at school.</a:t>
            </a:r>
          </a:p>
          <a:p>
            <a:pPr algn="ctr"/>
            <a:r>
              <a:rPr lang="en-US" b="1">
                <a:latin typeface="Times New Roman" panose="02020603050405020304" pitchFamily="18" charset="0"/>
              </a:rPr>
              <a:t>(C11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A9CED194-BAB5-98FA-68A6-B1156D43829E}"/>
              </a:ext>
            </a:extLst>
          </p:cNvPr>
          <p:cNvPicPr>
            <a:picLocks noChangeAspect="1"/>
          </p:cNvPicPr>
          <p:nvPr/>
        </p:nvPicPr>
        <p:blipFill>
          <a:blip r:embed="rId2"/>
          <a:stretch>
            <a:fillRect/>
          </a:stretch>
        </p:blipFill>
        <p:spPr>
          <a:xfrm>
            <a:off x="2433638" y="2219325"/>
            <a:ext cx="7324725" cy="24193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F15653B9-40C8-D24E-E163-855D98371985}"/>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129281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B542D3-EBC9-4471-1237-2BEE39461C91}"/>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I feel that I gain meaningful positive value from being a member of the school community.</a:t>
            </a:r>
          </a:p>
          <a:p>
            <a:pPr algn="ctr"/>
            <a:r>
              <a:rPr lang="en-US" b="1">
                <a:latin typeface="Times New Roman" panose="02020603050405020304" pitchFamily="18" charset="0"/>
              </a:rPr>
              <a:t>(C12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C057CB7F-7A8C-3D05-9CC3-11C39317392A}"/>
              </a:ext>
            </a:extLst>
          </p:cNvPr>
          <p:cNvPicPr>
            <a:picLocks noChangeAspect="1"/>
          </p:cNvPicPr>
          <p:nvPr/>
        </p:nvPicPr>
        <p:blipFill>
          <a:blip r:embed="rId2"/>
          <a:stretch>
            <a:fillRect/>
          </a:stretch>
        </p:blipFill>
        <p:spPr>
          <a:xfrm>
            <a:off x="2433638" y="2219325"/>
            <a:ext cx="7324725" cy="24193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FFBD2804-24DF-EE1F-2359-E168307C78C7}"/>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687382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190B9E-214F-1CB9-5604-5CF5CA15A753}"/>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well supported at school as I strive to meet my potential.</a:t>
            </a:r>
          </a:p>
          <a:p>
            <a:pPr algn="ctr"/>
            <a:r>
              <a:rPr lang="en-US" b="1">
                <a:latin typeface="Times New Roman" panose="02020603050405020304" pitchFamily="18" charset="0"/>
              </a:rPr>
              <a:t>(C15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A09883F8-6DAA-67E9-DEB1-A82C9F407367}"/>
              </a:ext>
            </a:extLst>
          </p:cNvPr>
          <p:cNvPicPr>
            <a:picLocks noChangeAspect="1"/>
          </p:cNvPicPr>
          <p:nvPr/>
        </p:nvPicPr>
        <p:blipFill>
          <a:blip r:embed="rId2"/>
          <a:stretch>
            <a:fillRect/>
          </a:stretch>
        </p:blipFill>
        <p:spPr>
          <a:xfrm>
            <a:off x="2433638" y="2319338"/>
            <a:ext cx="7324725" cy="22193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D42590E6-4F3E-D235-181F-521B25582AA9}"/>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53732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C6A21B-80DF-4BD7-B094-E37BEA787ED7}"/>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The school encourages a love of learning in me.</a:t>
            </a:r>
          </a:p>
          <a:p>
            <a:pPr algn="ctr"/>
            <a:r>
              <a:rPr lang="en-US" b="1">
                <a:latin typeface="Times New Roman" panose="02020603050405020304" pitchFamily="18" charset="0"/>
              </a:rPr>
              <a:t>(C19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6804EC09-EEFE-D480-5C37-23D3FF7EE1F0}"/>
              </a:ext>
            </a:extLst>
          </p:cNvPr>
          <p:cNvPicPr>
            <a:picLocks noChangeAspect="1"/>
          </p:cNvPicPr>
          <p:nvPr/>
        </p:nvPicPr>
        <p:blipFill>
          <a:blip r:embed="rId2"/>
          <a:stretch>
            <a:fillRect/>
          </a:stretch>
        </p:blipFill>
        <p:spPr>
          <a:xfrm>
            <a:off x="2433638" y="2619375"/>
            <a:ext cx="7324725" cy="16192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02A82037-CCB6-DA02-E8C3-DCEE055338D5}"/>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4152788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371</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2</cp:revision>
  <dcterms:created xsi:type="dcterms:W3CDTF">2024-12-13T23:57:06Z</dcterms:created>
  <dcterms:modified xsi:type="dcterms:W3CDTF">2024-12-13T23:57:09Z</dcterms:modified>
</cp:coreProperties>
</file>