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15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FA00A-7699-212F-395E-F5A46DE9F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262852-5848-05A2-2209-969360076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155AD-45C0-A43D-6DD7-8496CF636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2E8-F6A6-44C1-83E8-32D4CE8595F3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21188-A7B3-CA73-3C25-CCBA5DF88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00EB1-E761-8AD7-F89C-BE92ABBA3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5407-A93A-497B-917B-1FC3784E08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609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9100E-B7D5-4C34-1728-A2C751A84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2F743C-B5E6-5A29-130E-A9D4830C9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8E7AE-7557-97F4-99AF-F0DEF3C73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2E8-F6A6-44C1-83E8-32D4CE8595F3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37016-CA7F-6504-F56C-7714DAD24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3FF82-115A-2E46-FA2D-0B3AC0D2C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5407-A93A-497B-917B-1FC3784E08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223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3714BE-DD33-6BF7-453C-69471B12CE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DB85F0-1EA3-3B91-CE45-0473A45FF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7B8AF-BFAD-9F08-7B61-313D0C226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2E8-F6A6-44C1-83E8-32D4CE8595F3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73172-B240-55F4-C873-7F106FFC6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DE5A3-A6AB-9FA9-0D4D-022F091F8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5407-A93A-497B-917B-1FC3784E08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333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EAEC-CCD7-659D-6504-390525170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156F7-7EEE-A824-BDAA-8E1653A92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94FE4-5458-DCF0-6FE9-010855A5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2E8-F6A6-44C1-83E8-32D4CE8595F3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362A4-88FA-97C1-E4C0-EB1FDA44E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892D9-FFDB-A675-E275-1A67445FE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5407-A93A-497B-917B-1FC3784E08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072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CB55A-AE1D-318C-905D-15DDAEB3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14242-4046-7676-C753-2871E204B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A0697-3384-E636-37E0-65534E3E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2E8-F6A6-44C1-83E8-32D4CE8595F3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925C3-7D3B-699B-A7F1-BBE598400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0B11F-76C9-220E-C23C-1716E0719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5407-A93A-497B-917B-1FC3784E08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52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745A4-A6A2-20D3-9992-3D14A0E4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BCD06-5F13-ABE0-5F2B-DCC457C41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4D37E-25C1-9CBC-6CE2-B61BF6FE10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DFEB1-282F-2AA4-D7EA-41388B842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2E8-F6A6-44C1-83E8-32D4CE8595F3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A5FD17-AED6-0947-7A79-C324C22BE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AD846-740B-F170-20E1-FB4EF7CBB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5407-A93A-497B-917B-1FC3784E08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906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6B851-6DA7-CBE2-A746-1D4D2A887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DBD78-F7F4-D44C-275A-35DF53072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E48522-E653-74B3-48EF-9BA4D35FA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33368D-BF9F-779E-58F8-39997F9DA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74645C-D229-0A0D-6B44-3C4F73850D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04EF5B-2DA5-BE1F-D719-33380F03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2E8-F6A6-44C1-83E8-32D4CE8595F3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7EFA47-0CFF-9549-ABAE-1B7FFF522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6EBF0E-9318-887E-41E8-1EB07BF75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5407-A93A-497B-917B-1FC3784E08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733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144F1-2F27-9430-E413-5B4B98DC5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E6B3AA-2979-707D-8227-DEDAA100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2E8-F6A6-44C1-83E8-32D4CE8595F3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991947-141A-228E-3F0B-4CBB495E3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547C8-CAAF-DCF4-B52C-5823E2A3B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5407-A93A-497B-917B-1FC3784E08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01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65C8D4-9763-B262-F367-4AA471FA3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2E8-F6A6-44C1-83E8-32D4CE8595F3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648D5B-E2B9-2557-952D-9166E38D1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0253A-98D0-D831-1850-085796A6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5407-A93A-497B-917B-1FC3784E08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904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7AD4E-5601-1488-DE32-4CD21B903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68098-6FF8-C050-C8B0-13EA23909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67A2C2-A79F-2726-DAF4-F199634B1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9B7221-71A2-C97E-DFBD-DDB04266C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2E8-F6A6-44C1-83E8-32D4CE8595F3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2ED69-B1F4-E753-DE9F-A0ED1A132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6787E9-C26F-B330-B91D-460E8C2DA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5407-A93A-497B-917B-1FC3784E08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2568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BE21F-08A1-2032-C31E-B1622F3A7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2FB85-D509-46B4-A6D1-9799739B32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D1CAF-1C10-FF3C-5ED6-43A9CD861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C80D8-28E1-B546-11F0-1BF63C1CE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2E8-F6A6-44C1-83E8-32D4CE8595F3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4BA7D-E362-1DBE-E5FB-B0139CAB8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0C195-9427-23C6-8EFE-FA4491B17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5407-A93A-497B-917B-1FC3784E08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0994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76869"/>
            </a:gs>
            <a:gs pos="100000">
              <a:srgbClr val="BBE0E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D6501C-8E0E-7900-7F6B-DB8C6E65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BD523C-1337-2C94-F41C-1D1271DA6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E67F7-1ABC-A0E6-F246-719D3B31A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3432E8-F6A6-44C1-83E8-32D4CE8595F3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86B77-A457-CBA4-33F5-3EE4916D8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5E43E-D9FD-27FE-193A-725B85524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F55407-A93A-497B-917B-1FC3784E08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236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1C45B1-164F-AF4E-0A9F-84D39FFADB24}"/>
              </a:ext>
            </a:extLst>
          </p:cNvPr>
          <p:cNvSpPr txBox="1"/>
          <p:nvPr/>
        </p:nvSpPr>
        <p:spPr>
          <a:xfrm>
            <a:off x="1651000" y="635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assuming a leadership role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71D337-2809-27F8-6C4E-BDC0D9E45B2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35C952-8477-E775-206F-B75F0546AF5C}"/>
              </a:ext>
            </a:extLst>
          </p:cNvPr>
          <p:cNvSpPr txBox="1"/>
          <p:nvPr/>
        </p:nvSpPr>
        <p:spPr>
          <a:xfrm>
            <a:off x="1016000" y="2463800"/>
            <a:ext cx="101600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36 measures in the Community and Belonging Survey of Students 2024 were compared to each other, generating 630 associations.</a:t>
            </a:r>
          </a:p>
          <a:p>
            <a:pPr algn="ctr"/>
            <a:endParaRPr lang="en-US" sz="2400">
              <a:latin typeface="Times New Roman" panose="02020603050405020304" pitchFamily="18" charset="0"/>
            </a:endParaRPr>
          </a:p>
          <a:p>
            <a:pPr algn="ctr"/>
            <a:r>
              <a:rPr lang="en-US" sz="2400">
                <a:latin typeface="Times New Roman" panose="02020603050405020304" pitchFamily="18" charset="0"/>
              </a:rPr>
              <a:t>Each of the 36 resulting tables displays ranked correlation coefficients for each measure against 35 other measures.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00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5057F6-C8F0-4178-0F71-9351A6CAA296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How does 'assuming a leadership role' connect to other measures in the survey?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55CCA4-CC5E-9774-8419-AC53D01C9E0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782DAE-8619-8A32-D373-B5D25EF10AB8}"/>
              </a:ext>
            </a:extLst>
          </p:cNvPr>
          <p:cNvSpPr txBox="1"/>
          <p:nvPr/>
        </p:nvSpPr>
        <p:spPr>
          <a:xfrm>
            <a:off x="1016000" y="3013502"/>
            <a:ext cx="10160000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The next slide shows the top 4 ranked correlations linked to 'assuming a leadership role' (under the condition that the corresponding p-value &lt; .01).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322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134FB2-96AF-466A-816F-F7AC8AA1658D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assuming a leadership role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(D4 Preparedness)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2A3669-62A9-7C65-71B3-2EE559C43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019425"/>
            <a:ext cx="7324725" cy="8191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1E93FC8-93CF-F1A7-D245-3D1F1E16A7B2}"/>
              </a:ext>
            </a:extLst>
          </p:cNvPr>
          <p:cNvSpPr txBox="1"/>
          <p:nvPr/>
        </p:nvSpPr>
        <p:spPr>
          <a:xfrm>
            <a:off x="1016000" y="4470400"/>
            <a:ext cx="10160000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31 other measures ranked below these 4 in terms of their correlation with 'assuming a leadership role'.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F12C19-8357-3351-950A-B01E7F0EE0D4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072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968803-539F-FD0D-CCD1-E7482B43C9FA}"/>
              </a:ext>
            </a:extLst>
          </p:cNvPr>
          <p:cNvSpPr txBox="1"/>
          <p:nvPr/>
        </p:nvSpPr>
        <p:spPr>
          <a:xfrm>
            <a:off x="1651000" y="635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Where does 'assuming a leadership role' rank?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2ABA55-F61A-9154-1DA1-538B7721DD6A}"/>
              </a:ext>
            </a:extLst>
          </p:cNvPr>
          <p:cNvSpPr txBox="1"/>
          <p:nvPr/>
        </p:nvSpPr>
        <p:spPr>
          <a:xfrm>
            <a:off x="1016000" y="2459504"/>
            <a:ext cx="101600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The slides below display where 'assuming a leadership role' fits into the rankings for 4 other key measures in the survey. For each of the slides that follow, 'assuming a leadership role' rises to very near the top of 35 ranked measures. Tables shown here were selected if the 'assuming a leadership role' correlation coefficient was at or above 0.5.</a:t>
            </a:r>
            <a:endParaRPr lang="en-CA" sz="2400"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262551-BF17-2189-D0C2-426169D3033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944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D559CF-D716-59C8-F1AD-A3564D80C6A0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adapting to face new challenges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(D1 Preparedness)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2F9487-F049-CDAF-847F-603C96C34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819400"/>
            <a:ext cx="7324725" cy="1219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A69E6A-4E0E-F780-AC09-926CEC7849F2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83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9D84B0-90FE-E61C-02A4-95EB6A4090B2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advocating for myself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(D2 Preparedness)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87EB5F-A3CB-AAFF-D1DB-ABA18237A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119438"/>
            <a:ext cx="7324725" cy="6191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E15986-6F2C-9D56-20F0-FE5E5202D4D9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805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E364A5-E81D-6AE5-20CD-49581496D31A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approaching life with intellectual curiosity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(D3 Preparedness)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E4C11D-4722-47F2-347B-36CA9CD72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919413"/>
            <a:ext cx="7324725" cy="10191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C281CD8-90AA-3F44-8764-5E2130336EC2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472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687202-2217-6668-D391-A95BBAF5A8FA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conducting myself with confidence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(D5 Preparedness)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255830-49E1-5924-8922-E96056403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319463"/>
            <a:ext cx="7324725" cy="2190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1286F1-00E7-1AC9-0202-5A2D738AAD59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83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57C3D8-75BD-2EB2-C979-6C0738939D3B}"/>
              </a:ext>
            </a:extLst>
          </p:cNvPr>
          <p:cNvSpPr txBox="1"/>
          <p:nvPr/>
        </p:nvSpPr>
        <p:spPr>
          <a:xfrm>
            <a:off x="1651000" y="2540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End of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64C2B7-7EBF-B702-CB56-27F4C13DBAE2}"/>
              </a:ext>
            </a:extLst>
          </p:cNvPr>
          <p:cNvSpPr txBox="1"/>
          <p:nvPr/>
        </p:nvSpPr>
        <p:spPr>
          <a:xfrm>
            <a:off x="1905000" y="5080000"/>
            <a:ext cx="63500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</a:rPr>
              <a:t>This file was prepared by Kevin Graham</a:t>
            </a:r>
          </a:p>
          <a:p>
            <a:r>
              <a:rPr lang="en-US">
                <a:latin typeface="Times New Roman" panose="02020603050405020304" pitchFamily="18" charset="0"/>
              </a:rPr>
              <a:t>President, Lookout Management Inc.</a:t>
            </a:r>
          </a:p>
          <a:p>
            <a:r>
              <a:rPr lang="en-US">
                <a:latin typeface="Times New Roman" panose="02020603050405020304" pitchFamily="18" charset="0"/>
              </a:rPr>
              <a:t>kevin@lookoutmanagement.com</a:t>
            </a:r>
            <a:endParaRPr lang="en-CA"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C8F767-AF8D-B31A-8821-31328A39413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827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2</cp:revision>
  <dcterms:created xsi:type="dcterms:W3CDTF">2024-12-13T23:49:49Z</dcterms:created>
  <dcterms:modified xsi:type="dcterms:W3CDTF">2024-12-13T23:49:52Z</dcterms:modified>
</cp:coreProperties>
</file>