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59" r:id="rId6"/>
    <p:sldId id="260" r:id="rId7"/>
    <p:sldId id="261" r:id="rId8"/>
    <p:sldId id="262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preferSingleView="1">
    <p:restoredLeft sz="15620"/>
    <p:restoredTop sz="94660"/>
  </p:normalViewPr>
  <p:slideViewPr>
    <p:cSldViewPr snapToGrid="0">
      <p:cViewPr varScale="1">
        <p:scale>
          <a:sx n="130" d="100"/>
          <a:sy n="130" d="100"/>
        </p:scale>
        <p:origin x="156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AFA00A-7699-212F-395E-F5A46DE9F9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262852-5848-05A2-2209-9693600766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8155AD-45C0-A43D-6DD7-8496CF636F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432E8-F6A6-44C1-83E8-32D4CE8595F3}" type="datetimeFigureOut">
              <a:rPr lang="en-CA" smtClean="0"/>
              <a:t>2024-12-13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121188-A7B3-CA73-3C25-CCBA5DF886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300EB1-E761-8AD7-F89C-BE92ABBA3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55407-A93A-497B-917B-1FC3784E083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86096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69100E-B7D5-4C34-1728-A2C751A848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2F743C-B5E6-5A29-130E-A9D4830C92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78E7AE-7557-97F4-99AF-F0DEF3C730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432E8-F6A6-44C1-83E8-32D4CE8595F3}" type="datetimeFigureOut">
              <a:rPr lang="en-CA" smtClean="0"/>
              <a:t>2024-12-13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937016-CA7F-6504-F56C-7714DAD24C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33FF82-115A-2E46-FA2D-0B3AC0D2C1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55407-A93A-497B-917B-1FC3784E083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32231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D3714BE-DD33-6BF7-453C-69471B12CE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DB85F0-1EA3-3B91-CE45-0473A45FFB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B7B8AF-BFAD-9F08-7B61-313D0C226B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432E8-F6A6-44C1-83E8-32D4CE8595F3}" type="datetimeFigureOut">
              <a:rPr lang="en-CA" smtClean="0"/>
              <a:t>2024-12-13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473172-B240-55F4-C873-7F106FFC6D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8DE5A3-A6AB-9FA9-0D4D-022F091F8E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55407-A93A-497B-917B-1FC3784E083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13334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07EAEC-CCD7-659D-6504-390525170A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6156F7-7EEE-A824-BDAA-8E1653A92D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294FE4-5458-DCF0-6FE9-010855A5B8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432E8-F6A6-44C1-83E8-32D4CE8595F3}" type="datetimeFigureOut">
              <a:rPr lang="en-CA" smtClean="0"/>
              <a:t>2024-12-13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9362A4-88FA-97C1-E4C0-EB1FDA44E9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C892D9-FFDB-A675-E275-1A67445FE5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55407-A93A-497B-917B-1FC3784E083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70726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BCB55A-AE1D-318C-905D-15DDAEB3BB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614242-4046-7676-C753-2871E204BD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5A0697-3384-E636-37E0-65534E3E32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432E8-F6A6-44C1-83E8-32D4CE8595F3}" type="datetimeFigureOut">
              <a:rPr lang="en-CA" smtClean="0"/>
              <a:t>2024-12-13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8925C3-7D3B-699B-A7F1-BBE5984007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C0B11F-76C9-220E-C23C-1716E0719E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55407-A93A-497B-917B-1FC3784E083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00525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7745A4-A6A2-20D3-9992-3D14A0E488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0BCD06-5F13-ABE0-5F2B-DCC457C41A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24D37E-25C1-9CBC-6CE2-B61BF6FE10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4DFEB1-282F-2AA4-D7EA-41388B8420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432E8-F6A6-44C1-83E8-32D4CE8595F3}" type="datetimeFigureOut">
              <a:rPr lang="en-CA" smtClean="0"/>
              <a:t>2024-12-13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A5FD17-AED6-0947-7A79-C324C22BEC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1AD846-740B-F170-20E1-FB4EF7CBB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55407-A93A-497B-917B-1FC3784E083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09067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16B851-6DA7-CBE2-A746-1D4D2A8872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8DBD78-F7F4-D44C-275A-35DF530720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E48522-E653-74B3-48EF-9BA4D35FA8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233368D-BF9F-779E-58F8-39997F9DAB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A74645C-D229-0A0D-6B44-3C4F73850D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804EF5B-2DA5-BE1F-D719-33380F034D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432E8-F6A6-44C1-83E8-32D4CE8595F3}" type="datetimeFigureOut">
              <a:rPr lang="en-CA" smtClean="0"/>
              <a:t>2024-12-13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F7EFA47-0CFF-9549-ABAE-1B7FFF522D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06EBF0E-9318-887E-41E8-1EB07BF75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55407-A93A-497B-917B-1FC3784E083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57334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B144F1-2F27-9430-E413-5B4B98DC57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8E6B3AA-2979-707D-8227-DEDAA100C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432E8-F6A6-44C1-83E8-32D4CE8595F3}" type="datetimeFigureOut">
              <a:rPr lang="en-CA" smtClean="0"/>
              <a:t>2024-12-13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F991947-141A-228E-3F0B-4CBB495E30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CD547C8-CAAF-DCF4-B52C-5823E2A3B7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55407-A93A-497B-917B-1FC3784E083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0012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265C8D4-9763-B262-F367-4AA471FA35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432E8-F6A6-44C1-83E8-32D4CE8595F3}" type="datetimeFigureOut">
              <a:rPr lang="en-CA" smtClean="0"/>
              <a:t>2024-12-13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7648D5B-E2B9-2557-952D-9166E38D18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10253A-98D0-D831-1850-085796A67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55407-A93A-497B-917B-1FC3784E083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19045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47AD4E-5601-1488-DE32-4CD21B9037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668098-6FF8-C050-C8B0-13EA239097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67A2C2-A79F-2726-DAF4-F199634B16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9B7221-71A2-C97E-DFBD-DDB04266CD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432E8-F6A6-44C1-83E8-32D4CE8595F3}" type="datetimeFigureOut">
              <a:rPr lang="en-CA" smtClean="0"/>
              <a:t>2024-12-13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42ED69-B1F4-E753-DE9F-A0ED1A132D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6787E9-C26F-B330-B91D-460E8C2DA2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55407-A93A-497B-917B-1FC3784E083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12568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2BE21F-08A1-2032-C31E-B1622F3A77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222FB85-D509-46B4-A6D1-9799739B32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5D1CAF-1C10-FF3C-5ED6-43A9CD861F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5C80D8-28E1-B546-11F0-1BF63C1CED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432E8-F6A6-44C1-83E8-32D4CE8595F3}" type="datetimeFigureOut">
              <a:rPr lang="en-CA" smtClean="0"/>
              <a:t>2024-12-13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E4BA7D-E362-1DBE-E5FB-B0139CAB89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40C195-9427-23C6-8EFE-FA4491B173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55407-A93A-497B-917B-1FC3784E083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40994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76869"/>
            </a:gs>
            <a:gs pos="100000">
              <a:srgbClr val="BBE0E3"/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0D6501C-8E0E-7900-7F6B-DB8C6E659B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BD523C-1337-2C94-F41C-1D1271DA62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7E67F7-1ABC-A0E6-F246-719D3B31A9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73432E8-F6A6-44C1-83E8-32D4CE8595F3}" type="datetimeFigureOut">
              <a:rPr lang="en-CA" smtClean="0"/>
              <a:t>2024-12-13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B86B77-A457-CBA4-33F5-3EE4916D8D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25E43E-D9FD-27FE-193A-725B855249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3F55407-A93A-497B-917B-1FC3784E083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0236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D1C45B1-164F-AF4E-0A9F-84D39FFADB24}"/>
              </a:ext>
            </a:extLst>
          </p:cNvPr>
          <p:cNvSpPr txBox="1"/>
          <p:nvPr/>
        </p:nvSpPr>
        <p:spPr>
          <a:xfrm>
            <a:off x="1651000" y="635000"/>
            <a:ext cx="8890000" cy="553998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CA" sz="3000" b="1">
                <a:latin typeface="Times New Roman" panose="02020603050405020304" pitchFamily="18" charset="0"/>
              </a:rPr>
              <a:t>assuming a leadership role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D71D337-2809-27F8-6C4E-BDC0D9E45B20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5000" y="6223000"/>
            <a:ext cx="1257300" cy="50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835C952-8477-E775-206F-B75F0546AF5C}"/>
              </a:ext>
            </a:extLst>
          </p:cNvPr>
          <p:cNvSpPr txBox="1"/>
          <p:nvPr/>
        </p:nvSpPr>
        <p:spPr>
          <a:xfrm>
            <a:off x="1016000" y="2463800"/>
            <a:ext cx="10160000" cy="1938992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sz="2400">
                <a:latin typeface="Times New Roman" panose="02020603050405020304" pitchFamily="18" charset="0"/>
              </a:rPr>
              <a:t>36 measures in the Community and Belonging Survey of Students 2024 were compared to each other, generating 630 associations.</a:t>
            </a:r>
          </a:p>
          <a:p>
            <a:pPr algn="ctr"/>
            <a:endParaRPr lang="en-US" sz="2400">
              <a:latin typeface="Times New Roman" panose="02020603050405020304" pitchFamily="18" charset="0"/>
            </a:endParaRPr>
          </a:p>
          <a:p>
            <a:pPr algn="ctr"/>
            <a:r>
              <a:rPr lang="en-US" sz="2400">
                <a:latin typeface="Times New Roman" panose="02020603050405020304" pitchFamily="18" charset="0"/>
              </a:rPr>
              <a:t>Each of the 36 resulting tables displays ranked correlation coefficients for each measure against 35 other measures.</a:t>
            </a:r>
            <a:endParaRPr lang="en-CA" sz="24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50058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F5057F6-C8F0-4178-0F71-9351A6CAA296}"/>
              </a:ext>
            </a:extLst>
          </p:cNvPr>
          <p:cNvSpPr txBox="1"/>
          <p:nvPr/>
        </p:nvSpPr>
        <p:spPr>
          <a:xfrm>
            <a:off x="1651000" y="635000"/>
            <a:ext cx="8890000" cy="1015663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sz="3000" b="1">
                <a:latin typeface="Times New Roman" panose="02020603050405020304" pitchFamily="18" charset="0"/>
              </a:rPr>
              <a:t>How does 'assuming a leadership role' connect to other measures in the survey?</a:t>
            </a:r>
            <a:endParaRPr lang="en-CA" sz="3000" b="1">
              <a:latin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855CCA4-CC5E-9774-8419-AC53D01C9E06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5000" y="6223000"/>
            <a:ext cx="1257300" cy="50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B782DAE-8619-8A32-D373-B5D25EF10AB8}"/>
              </a:ext>
            </a:extLst>
          </p:cNvPr>
          <p:cNvSpPr txBox="1"/>
          <p:nvPr/>
        </p:nvSpPr>
        <p:spPr>
          <a:xfrm>
            <a:off x="1016000" y="3013502"/>
            <a:ext cx="10160000" cy="83099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sz="2400">
                <a:latin typeface="Times New Roman" panose="02020603050405020304" pitchFamily="18" charset="0"/>
              </a:rPr>
              <a:t>The next slide shows the top 4 ranked correlations linked to 'assuming a leadership role' (under the condition that the corresponding p-value &lt; .01).</a:t>
            </a:r>
            <a:endParaRPr lang="en-CA" sz="24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03222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D134FB2-96AF-466A-816F-F7AC8AA1658D}"/>
              </a:ext>
            </a:extLst>
          </p:cNvPr>
          <p:cNvSpPr txBox="1"/>
          <p:nvPr/>
        </p:nvSpPr>
        <p:spPr>
          <a:xfrm>
            <a:off x="1651000" y="635000"/>
            <a:ext cx="8890000" cy="64633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b="1">
                <a:latin typeface="Times New Roman" panose="02020603050405020304" pitchFamily="18" charset="0"/>
              </a:rPr>
              <a:t>assuming a leadership role</a:t>
            </a:r>
          </a:p>
          <a:p>
            <a:pPr algn="ctr"/>
            <a:r>
              <a:rPr lang="en-US" b="1">
                <a:latin typeface="Times New Roman" panose="02020603050405020304" pitchFamily="18" charset="0"/>
              </a:rPr>
              <a:t>(D4 Preparedness)</a:t>
            </a:r>
            <a:endParaRPr lang="en-CA" b="1">
              <a:latin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C2A3669-62A9-7C65-71B3-2EE559C434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3638" y="3019425"/>
            <a:ext cx="7324725" cy="81915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1E93FC8-93CF-F1A7-D245-3D1F1E16A7B2}"/>
              </a:ext>
            </a:extLst>
          </p:cNvPr>
          <p:cNvSpPr txBox="1"/>
          <p:nvPr/>
        </p:nvSpPr>
        <p:spPr>
          <a:xfrm>
            <a:off x="1016000" y="4470400"/>
            <a:ext cx="10160000" cy="369332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b="1">
                <a:latin typeface="Times New Roman" panose="02020603050405020304" pitchFamily="18" charset="0"/>
              </a:rPr>
              <a:t>31 other measures ranked below these 4 in terms of their correlation with 'assuming a leadership role'.</a:t>
            </a:r>
            <a:endParaRPr lang="en-CA" b="1">
              <a:latin typeface="Times New Roman" panose="02020603050405020304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9F12C19-8357-3351-950A-B01E7F0EE0D4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5000" y="6223000"/>
            <a:ext cx="1257300" cy="5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90729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4968803-539F-FD0D-CCD1-E7482B43C9FA}"/>
              </a:ext>
            </a:extLst>
          </p:cNvPr>
          <p:cNvSpPr txBox="1"/>
          <p:nvPr/>
        </p:nvSpPr>
        <p:spPr>
          <a:xfrm>
            <a:off x="1651000" y="635000"/>
            <a:ext cx="8890000" cy="553998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sz="3000" b="1">
                <a:latin typeface="Times New Roman" panose="02020603050405020304" pitchFamily="18" charset="0"/>
              </a:rPr>
              <a:t>Where does 'assuming a leadership role' rank?</a:t>
            </a:r>
            <a:endParaRPr lang="en-CA" sz="3000" b="1">
              <a:latin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F2ABA55-F61A-9154-1DA1-538B7721DD6A}"/>
              </a:ext>
            </a:extLst>
          </p:cNvPr>
          <p:cNvSpPr txBox="1"/>
          <p:nvPr/>
        </p:nvSpPr>
        <p:spPr>
          <a:xfrm>
            <a:off x="1016000" y="2459504"/>
            <a:ext cx="10160000" cy="1938992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sz="2400">
                <a:latin typeface="Times New Roman" panose="02020603050405020304" pitchFamily="18" charset="0"/>
              </a:rPr>
              <a:t>The slides below display where 'assuming a leadership role' fits into the rankings for 4 other key measures in the survey. For each of the slides that follow, 'assuming a leadership role' rises to very near the top of 35 ranked measures. Tables shown here were selected if the 'assuming a leadership role' correlation coefficient was at or above 0.5.</a:t>
            </a:r>
            <a:endParaRPr lang="en-CA" sz="2400">
              <a:latin typeface="Times New Roman" panose="020206030504050203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9262551-BF17-2189-D0C2-426169D30338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5000" y="6223000"/>
            <a:ext cx="1257300" cy="5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49448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1D559CF-D716-59C8-F1AD-A3564D80C6A0}"/>
              </a:ext>
            </a:extLst>
          </p:cNvPr>
          <p:cNvSpPr txBox="1"/>
          <p:nvPr/>
        </p:nvSpPr>
        <p:spPr>
          <a:xfrm>
            <a:off x="1651000" y="635000"/>
            <a:ext cx="8890000" cy="64633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b="1">
                <a:latin typeface="Times New Roman" panose="02020603050405020304" pitchFamily="18" charset="0"/>
              </a:rPr>
              <a:t>adapting to face new challenges</a:t>
            </a:r>
          </a:p>
          <a:p>
            <a:pPr algn="ctr"/>
            <a:r>
              <a:rPr lang="en-US" b="1">
                <a:latin typeface="Times New Roman" panose="02020603050405020304" pitchFamily="18" charset="0"/>
              </a:rPr>
              <a:t>(D1 Preparedness)</a:t>
            </a:r>
            <a:endParaRPr lang="en-CA" b="1">
              <a:latin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42F9487-F049-CDAF-847F-603C96C34D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3638" y="2819400"/>
            <a:ext cx="7324725" cy="121920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AA69E6A-4E0E-F780-AC09-926CEC7849F2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5000" y="6223000"/>
            <a:ext cx="1257300" cy="5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8831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A9D84B0-90FE-E61C-02A4-95EB6A4090B2}"/>
              </a:ext>
            </a:extLst>
          </p:cNvPr>
          <p:cNvSpPr txBox="1"/>
          <p:nvPr/>
        </p:nvSpPr>
        <p:spPr>
          <a:xfrm>
            <a:off x="1651000" y="635000"/>
            <a:ext cx="8890000" cy="64633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b="1">
                <a:latin typeface="Times New Roman" panose="02020603050405020304" pitchFamily="18" charset="0"/>
              </a:rPr>
              <a:t>advocating for myself</a:t>
            </a:r>
          </a:p>
          <a:p>
            <a:pPr algn="ctr"/>
            <a:r>
              <a:rPr lang="en-US" b="1">
                <a:latin typeface="Times New Roman" panose="02020603050405020304" pitchFamily="18" charset="0"/>
              </a:rPr>
              <a:t>(D2 Preparedness)</a:t>
            </a:r>
            <a:endParaRPr lang="en-CA" b="1">
              <a:latin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887EB5F-A3CB-AAFF-D1DB-ABA18237A3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3638" y="3119438"/>
            <a:ext cx="7324725" cy="619125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1E15986-6F2C-9D56-20F0-FE5E5202D4D9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5000" y="6223000"/>
            <a:ext cx="1257300" cy="5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78051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1E364A5-E81D-6AE5-20CD-49581496D31A}"/>
              </a:ext>
            </a:extLst>
          </p:cNvPr>
          <p:cNvSpPr txBox="1"/>
          <p:nvPr/>
        </p:nvSpPr>
        <p:spPr>
          <a:xfrm>
            <a:off x="1651000" y="635000"/>
            <a:ext cx="8890000" cy="64633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b="1">
                <a:latin typeface="Times New Roman" panose="02020603050405020304" pitchFamily="18" charset="0"/>
              </a:rPr>
              <a:t>approaching life with intellectual curiosity</a:t>
            </a:r>
          </a:p>
          <a:p>
            <a:pPr algn="ctr"/>
            <a:r>
              <a:rPr lang="en-US" b="1">
                <a:latin typeface="Times New Roman" panose="02020603050405020304" pitchFamily="18" charset="0"/>
              </a:rPr>
              <a:t>(D3 Preparedness)</a:t>
            </a:r>
            <a:endParaRPr lang="en-CA" b="1">
              <a:latin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4E4C11D-4722-47F2-347B-36CA9CD724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3638" y="2919413"/>
            <a:ext cx="7324725" cy="1019175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C281CD8-90AA-3F44-8764-5E2130336EC2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5000" y="6223000"/>
            <a:ext cx="1257300" cy="5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64726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6687202-2217-6668-D391-A95BBAF5A8FA}"/>
              </a:ext>
            </a:extLst>
          </p:cNvPr>
          <p:cNvSpPr txBox="1"/>
          <p:nvPr/>
        </p:nvSpPr>
        <p:spPr>
          <a:xfrm>
            <a:off x="1651000" y="635000"/>
            <a:ext cx="8890000" cy="64633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b="1">
                <a:latin typeface="Times New Roman" panose="02020603050405020304" pitchFamily="18" charset="0"/>
              </a:rPr>
              <a:t>conducting myself with confidence</a:t>
            </a:r>
          </a:p>
          <a:p>
            <a:pPr algn="ctr"/>
            <a:r>
              <a:rPr lang="en-US" b="1">
                <a:latin typeface="Times New Roman" panose="02020603050405020304" pitchFamily="18" charset="0"/>
              </a:rPr>
              <a:t>(D5 Preparedness)</a:t>
            </a:r>
            <a:endParaRPr lang="en-CA" b="1">
              <a:latin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7255830-49E1-5924-8922-E96056403C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3638" y="3319463"/>
            <a:ext cx="7324725" cy="219075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81286F1-00E7-1AC9-0202-5A2D738AAD59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5000" y="6223000"/>
            <a:ext cx="1257300" cy="5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46830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057C3D8-75BD-2EB2-C979-6C0738939D3B}"/>
              </a:ext>
            </a:extLst>
          </p:cNvPr>
          <p:cNvSpPr txBox="1"/>
          <p:nvPr/>
        </p:nvSpPr>
        <p:spPr>
          <a:xfrm>
            <a:off x="1651000" y="2540000"/>
            <a:ext cx="8890000" cy="553998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CA" sz="3000" b="1">
                <a:latin typeface="Times New Roman" panose="02020603050405020304" pitchFamily="18" charset="0"/>
              </a:rPr>
              <a:t>End of Presentation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764C2B7-7EBF-B702-CB56-27F4C13DBAE2}"/>
              </a:ext>
            </a:extLst>
          </p:cNvPr>
          <p:cNvSpPr txBox="1"/>
          <p:nvPr/>
        </p:nvSpPr>
        <p:spPr>
          <a:xfrm>
            <a:off x="1905000" y="5080000"/>
            <a:ext cx="6350000" cy="92333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>
                <a:latin typeface="Times New Roman" panose="02020603050405020304" pitchFamily="18" charset="0"/>
              </a:rPr>
              <a:t>This file was prepared by Kevin Graham</a:t>
            </a:r>
          </a:p>
          <a:p>
            <a:r>
              <a:rPr lang="en-US">
                <a:latin typeface="Times New Roman" panose="02020603050405020304" pitchFamily="18" charset="0"/>
              </a:rPr>
              <a:t>President, Lookout Management Inc.</a:t>
            </a:r>
          </a:p>
          <a:p>
            <a:r>
              <a:rPr lang="en-US">
                <a:latin typeface="Times New Roman" panose="02020603050405020304" pitchFamily="18" charset="0"/>
              </a:rPr>
              <a:t>kevin@lookoutmanagement.com</a:t>
            </a:r>
            <a:endParaRPr lang="en-CA">
              <a:latin typeface="Times New Roman" panose="020206030504050203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3C8F767-AF8D-B31A-8821-31328A39413A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5000" y="6223000"/>
            <a:ext cx="1257300" cy="5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88271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242</Words>
  <Application>Microsoft Office PowerPoint</Application>
  <PresentationFormat>Widescreen</PresentationFormat>
  <Paragraphs>23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Aptos</vt:lpstr>
      <vt:lpstr>Aptos Display</vt:lpstr>
      <vt:lpstr>Arial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Kevin Graham</dc:creator>
  <cp:lastModifiedBy>Kevin Graham</cp:lastModifiedBy>
  <cp:revision>2</cp:revision>
  <dcterms:created xsi:type="dcterms:W3CDTF">2024-12-13T23:49:49Z</dcterms:created>
  <dcterms:modified xsi:type="dcterms:W3CDTF">2024-12-13T23:49:52Z</dcterms:modified>
</cp:coreProperties>
</file>