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8" y="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4EC1D-62E6-D07A-9AC7-9F9105E4F3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F8806D-CC50-79A7-FBAE-7DF9D08FBB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F0F88-179D-482C-41C9-1B7C28A1F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4523-A338-45FE-87EF-B6E622565383}" type="datetimeFigureOut">
              <a:rPr lang="en-CA" smtClean="0"/>
              <a:t>2024-12-17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119CF-9ABF-9969-EC89-8D52324E5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324FB-AA98-1B61-24B5-BD047622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1FB-B72F-49E8-AA32-DC61F88549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7792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7DFAD-DABB-9278-939F-1C8CF01E0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15EC6F-0E11-9E73-D1A8-DEB9AFF09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9E35F-7A7D-6866-24FF-617A780B6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4523-A338-45FE-87EF-B6E622565383}" type="datetimeFigureOut">
              <a:rPr lang="en-CA" smtClean="0"/>
              <a:t>2024-12-17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A13B8-188A-C9AF-636A-5A913A4A1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D87AA1-394D-A7FD-C957-7FA7CF00F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1FB-B72F-49E8-AA32-DC61F88549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588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452BC1-E3EF-C52B-058A-1D3F9D502B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0421A4-CAF8-077F-DF70-27F2A01C39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DBA6B-B197-65FB-B503-8C25B724D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4523-A338-45FE-87EF-B6E622565383}" type="datetimeFigureOut">
              <a:rPr lang="en-CA" smtClean="0"/>
              <a:t>2024-12-17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665EE-DE34-F392-FF88-51E886C28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E91DA-9B55-7CA7-0870-D9AADFC27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1FB-B72F-49E8-AA32-DC61F88549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26671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4D5B2-1D53-C9AF-D4F8-8BEB23E77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C586F-07DB-B45F-E0FD-61FFB946D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91074-68AF-335C-A1BD-7F5069845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4523-A338-45FE-87EF-B6E622565383}" type="datetimeFigureOut">
              <a:rPr lang="en-CA" smtClean="0"/>
              <a:t>2024-12-17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A9E66-28ED-2429-05CB-7485E3F36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5EC0E-E350-0593-7AF5-DA06C7343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1FB-B72F-49E8-AA32-DC61F88549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635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85C9F-FF69-B87A-5D64-F1A5A3F01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83DD6-8FDD-521A-1E9E-E2C64AFE1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7148B-C278-7023-9493-93380C745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4523-A338-45FE-87EF-B6E622565383}" type="datetimeFigureOut">
              <a:rPr lang="en-CA" smtClean="0"/>
              <a:t>2024-12-17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8A7B8-2682-B47C-4575-52EA8915B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F7EAE-B263-F586-E307-2D11CDFFF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1FB-B72F-49E8-AA32-DC61F88549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14974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343AB-5036-2CB8-3187-B6BAA5E66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67870-DD94-EAE5-47E0-4370BA9CF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89960A-DC11-EF8B-CD3D-4FBE1FEBF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8B03BB-FE38-AEDA-125C-AAC937891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4523-A338-45FE-87EF-B6E622565383}" type="datetimeFigureOut">
              <a:rPr lang="en-CA" smtClean="0"/>
              <a:t>2024-12-17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DC51A1-0D23-65F2-2637-9B635C61F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A6B25E-A52C-3870-7989-EF56578F8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1FB-B72F-49E8-AA32-DC61F88549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5953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4CBD4-8E10-F204-F191-31CE87DC8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F156D-0830-DD23-8354-1430853F1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58D272-FCCA-C8ED-60CF-D2095E8EA9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6364D1-DECA-9B69-AB22-37131C577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490492-7786-378D-0C08-82C527E880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A45BA7-B494-75E0-AA78-EE0D4C561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4523-A338-45FE-87EF-B6E622565383}" type="datetimeFigureOut">
              <a:rPr lang="en-CA" smtClean="0"/>
              <a:t>2024-12-17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53D909-42D5-B969-ED1A-13D6C456C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96F7C3-AEAC-1966-8218-9BB90F26F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1FB-B72F-49E8-AA32-DC61F88549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45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A2AFB-EE13-DC36-0F1D-884048074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8B8EFF-8D82-A414-DA1F-20AE7BC39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4523-A338-45FE-87EF-B6E622565383}" type="datetimeFigureOut">
              <a:rPr lang="en-CA" smtClean="0"/>
              <a:t>2024-12-17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1A1759-8147-AA30-E013-C192B0EE3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0434FD-E6B7-7854-DD12-C43349770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1FB-B72F-49E8-AA32-DC61F88549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5585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AAB7CF-A68F-B0C2-86CD-FBDF4DE36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4523-A338-45FE-87EF-B6E622565383}" type="datetimeFigureOut">
              <a:rPr lang="en-CA" smtClean="0"/>
              <a:t>2024-12-17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3098A0-38CF-0BEC-A88F-CF2AC0C3C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8930F-480C-246B-70A8-5A36F5C1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1FB-B72F-49E8-AA32-DC61F88549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0381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9CA4A-4096-E04F-9D77-30E69C7C0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45E9C-6822-DC0E-6297-7789CE00B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4CE41E-2F1C-70B7-5D38-B46DB9587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0156AA-18E3-BB50-78F6-ABEFF4353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4523-A338-45FE-87EF-B6E622565383}" type="datetimeFigureOut">
              <a:rPr lang="en-CA" smtClean="0"/>
              <a:t>2024-12-17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639441-82B9-2E0C-95EA-BAB94C1FF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12A4E8-DFCB-BD9A-1257-F9FAAA6E5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1FB-B72F-49E8-AA32-DC61F88549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323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496AB-F5E1-87DF-6D31-9C3F42FB4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41E6FC-7A51-2E85-AC7D-165F767B8C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E231F-B287-6862-98B4-7F1093E96D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08810-2D8C-694C-B33F-5722C2C36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64523-A338-45FE-87EF-B6E622565383}" type="datetimeFigureOut">
              <a:rPr lang="en-CA" smtClean="0"/>
              <a:t>2024-12-17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DC72ED-FDF6-C85A-4AA7-02770CFF9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920662-DD4E-A52C-FAB7-ABF902EF0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051FB-B72F-49E8-AA32-DC61F88549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559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76869"/>
            </a:gs>
            <a:gs pos="100000">
              <a:srgbClr val="BBE0E3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FC2396-038F-614D-47E0-C50ECD0BF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0D0CB4-C541-24CF-DD0A-053C95B21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B547CD-EFEA-F875-8732-C31E88A68C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1D64523-A338-45FE-87EF-B6E622565383}" type="datetimeFigureOut">
              <a:rPr lang="en-CA" smtClean="0"/>
              <a:t>2024-12-17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9C25F-A4AA-C4A1-5B31-F869C14138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87B66-E62D-4067-4940-C80BEB5325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D051FB-B72F-49E8-AA32-DC61F88549D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9639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437A71-B689-EE0D-22C2-9E0F849DD800}"/>
              </a:ext>
            </a:extLst>
          </p:cNvPr>
          <p:cNvSpPr txBox="1"/>
          <p:nvPr/>
        </p:nvSpPr>
        <p:spPr>
          <a:xfrm>
            <a:off x="1651000" y="635000"/>
            <a:ext cx="8890000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3000" b="1">
                <a:latin typeface="Times New Roman" panose="02020603050405020304" pitchFamily="18" charset="0"/>
              </a:rPr>
              <a:t>There is at least one trusted adult I can talk to at school.</a:t>
            </a:r>
            <a:endParaRPr lang="en-CA" sz="3000" b="1">
              <a:latin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869049C-AB69-9669-35E2-E9A2EDFEEEF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81ED0E7-29ED-C77C-F846-356C94270D2A}"/>
              </a:ext>
            </a:extLst>
          </p:cNvPr>
          <p:cNvSpPr txBox="1"/>
          <p:nvPr/>
        </p:nvSpPr>
        <p:spPr>
          <a:xfrm>
            <a:off x="1016000" y="2921000"/>
            <a:ext cx="10160000" cy="193899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</a:rPr>
              <a:t>36 measures in the Community and Belonging Survey of Students 2024 were compared to each other, generating 630 associations.</a:t>
            </a:r>
          </a:p>
          <a:p>
            <a:pPr algn="ctr"/>
            <a:endParaRPr lang="en-US" sz="2400">
              <a:latin typeface="Times New Roman" panose="02020603050405020304" pitchFamily="18" charset="0"/>
            </a:endParaRPr>
          </a:p>
          <a:p>
            <a:pPr algn="ctr"/>
            <a:r>
              <a:rPr lang="en-US" sz="2400">
                <a:latin typeface="Times New Roman" panose="02020603050405020304" pitchFamily="18" charset="0"/>
              </a:rPr>
              <a:t>Each of the 36 resulting tables displays ranked correlation coefficients for each measure against 35 other measures.</a:t>
            </a:r>
            <a:endParaRPr lang="en-CA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95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B0D0D7-CCDC-B1BC-1C7A-68808034DA17}"/>
              </a:ext>
            </a:extLst>
          </p:cNvPr>
          <p:cNvSpPr txBox="1"/>
          <p:nvPr/>
        </p:nvSpPr>
        <p:spPr>
          <a:xfrm>
            <a:off x="1651000" y="635000"/>
            <a:ext cx="8890000" cy="147732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3000" b="1">
                <a:latin typeface="Times New Roman" panose="02020603050405020304" pitchFamily="18" charset="0"/>
              </a:rPr>
              <a:t>How does 'There is at least one trusted adult I can talk to at school' connect to other measures in the survey?</a:t>
            </a:r>
            <a:endParaRPr lang="en-CA" sz="3000" b="1">
              <a:latin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9FEB7A-7FED-3C5F-C5AA-A30C0A0AEC9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32EC17-BBB4-F4BF-1C4B-25B0BEFEE901}"/>
              </a:ext>
            </a:extLst>
          </p:cNvPr>
          <p:cNvSpPr txBox="1"/>
          <p:nvPr/>
        </p:nvSpPr>
        <p:spPr>
          <a:xfrm>
            <a:off x="1016000" y="2828836"/>
            <a:ext cx="10160000" cy="12003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</a:rPr>
              <a:t>The next slide shows the top 2 ranked correlations linked to 'There is at least one trusted adult I can talk to at school' (under the condition that the corresponding p-value &lt; .01).</a:t>
            </a:r>
            <a:endParaRPr lang="en-CA" sz="2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005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937A83C-4675-DC93-2831-8BE77A9F2013}"/>
              </a:ext>
            </a:extLst>
          </p:cNvPr>
          <p:cNvSpPr txBox="1"/>
          <p:nvPr/>
        </p:nvSpPr>
        <p:spPr>
          <a:xfrm>
            <a:off x="1651000" y="635000"/>
            <a:ext cx="889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There is at least one trusted adult I can talk to at school.</a:t>
            </a:r>
          </a:p>
          <a:p>
            <a:pPr algn="ctr"/>
            <a:r>
              <a:rPr lang="en-US" b="1">
                <a:latin typeface="Times New Roman" panose="02020603050405020304" pitchFamily="18" charset="0"/>
              </a:rPr>
              <a:t>(C20 Agreement)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1BC574-1743-D800-1598-4EFC4DC304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3638" y="3219450"/>
            <a:ext cx="7324725" cy="4191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5FA6883-AD60-D534-B17F-BD54D307DB9C}"/>
              </a:ext>
            </a:extLst>
          </p:cNvPr>
          <p:cNvSpPr txBox="1"/>
          <p:nvPr/>
        </p:nvSpPr>
        <p:spPr>
          <a:xfrm>
            <a:off x="1016000" y="4267200"/>
            <a:ext cx="10160000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b="1">
                <a:latin typeface="Times New Roman" panose="02020603050405020304" pitchFamily="18" charset="0"/>
              </a:rPr>
              <a:t>33 other measures ranked below these 2 in terms of their correlation with 'There is at least one trusted adult I can talk to at school'.</a:t>
            </a:r>
            <a:endParaRPr lang="en-CA" b="1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D6BFD6-E05B-D558-C73F-F76342583A54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792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E7ED05-3F3D-B826-2599-12A5A03ABE68}"/>
              </a:ext>
            </a:extLst>
          </p:cNvPr>
          <p:cNvSpPr txBox="1"/>
          <p:nvPr/>
        </p:nvSpPr>
        <p:spPr>
          <a:xfrm>
            <a:off x="1651000" y="635000"/>
            <a:ext cx="8890000" cy="101566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3000" b="1">
                <a:latin typeface="Times New Roman" panose="02020603050405020304" pitchFamily="18" charset="0"/>
              </a:rPr>
              <a:t>Where does 'There is at least one trusted adult I can talk to at school' rank?</a:t>
            </a:r>
            <a:endParaRPr lang="en-CA" sz="3000" b="1">
              <a:latin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99654C-63C6-5AEA-618B-C7D436873EB5}"/>
              </a:ext>
            </a:extLst>
          </p:cNvPr>
          <p:cNvSpPr txBox="1"/>
          <p:nvPr/>
        </p:nvSpPr>
        <p:spPr>
          <a:xfrm>
            <a:off x="1016000" y="2274838"/>
            <a:ext cx="10160000" cy="230832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US" sz="2400">
                <a:latin typeface="Times New Roman" panose="02020603050405020304" pitchFamily="18" charset="0"/>
              </a:rPr>
              <a:t>The slides below display where 'There is at least one trusted adult I can talk to at school' fits into the rankings for 0 other key measures in the survey. For each of the slides that follow, 'There is at least one trusted adult I can talk to at school' rises to very near the top of 35 ranked measures. Tables shown here were selected if the 'There is at least one trusted adult I can talk to at school' correlation coefficient was at or above 0.5.</a:t>
            </a:r>
            <a:endParaRPr lang="en-CA" sz="2400">
              <a:latin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A72F57-B8DB-0A77-C1C0-B051E79ADC64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300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795BD3-FF7B-E2DA-D3F6-06D53874482B}"/>
              </a:ext>
            </a:extLst>
          </p:cNvPr>
          <p:cNvSpPr txBox="1"/>
          <p:nvPr/>
        </p:nvSpPr>
        <p:spPr>
          <a:xfrm>
            <a:off x="1651000" y="2540000"/>
            <a:ext cx="8890000" cy="55399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en-CA" sz="3000" b="1">
                <a:latin typeface="Times New Roman" panose="02020603050405020304" pitchFamily="18" charset="0"/>
              </a:rPr>
              <a:t>End of Presentation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3CF422-4429-10F5-7609-5E5D6EE58D3A}"/>
              </a:ext>
            </a:extLst>
          </p:cNvPr>
          <p:cNvSpPr txBox="1"/>
          <p:nvPr/>
        </p:nvSpPr>
        <p:spPr>
          <a:xfrm>
            <a:off x="1905000" y="5080000"/>
            <a:ext cx="6350000" cy="92333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>
                <a:latin typeface="Times New Roman" panose="02020603050405020304" pitchFamily="18" charset="0"/>
              </a:rPr>
              <a:t>This file was prepared by Kevin Graham</a:t>
            </a:r>
          </a:p>
          <a:p>
            <a:r>
              <a:rPr lang="en-US">
                <a:latin typeface="Times New Roman" panose="02020603050405020304" pitchFamily="18" charset="0"/>
              </a:rPr>
              <a:t>President, Lookout Management Inc.</a:t>
            </a:r>
          </a:p>
          <a:p>
            <a:r>
              <a:rPr lang="en-US">
                <a:latin typeface="Times New Roman" panose="02020603050405020304" pitchFamily="18" charset="0"/>
              </a:rPr>
              <a:t>kevin@lookoutmanagement.com</a:t>
            </a:r>
            <a:endParaRPr lang="en-CA">
              <a:latin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C1C73E-1EF4-FB41-1BCC-5047865F7360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000" y="6223000"/>
            <a:ext cx="1257300" cy="5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798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Kevin Graham</dc:creator>
  <cp:lastModifiedBy>Kevin Graham</cp:lastModifiedBy>
  <cp:revision>2</cp:revision>
  <dcterms:created xsi:type="dcterms:W3CDTF">2024-12-18T00:00:06Z</dcterms:created>
  <dcterms:modified xsi:type="dcterms:W3CDTF">2024-12-18T00:00:08Z</dcterms:modified>
</cp:coreProperties>
</file>