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94660"/>
  </p:normalViewPr>
  <p:slideViewPr>
    <p:cSldViewPr snapToGrid="0">
      <p:cViewPr varScale="1">
        <p:scale>
          <a:sx n="160" d="100"/>
          <a:sy n="160" d="100"/>
        </p:scale>
        <p:origin x="1512"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673D8-5798-26F9-3CB7-B8D346DACE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4FFBE28-4924-4E93-A6F6-027C427EEC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3CDE089A-75C3-BEEA-E5B6-F4EC0F5FBF17}"/>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5" name="Footer Placeholder 4">
            <a:extLst>
              <a:ext uri="{FF2B5EF4-FFF2-40B4-BE49-F238E27FC236}">
                <a16:creationId xmlns:a16="http://schemas.microsoft.com/office/drawing/2014/main" id="{CE0B94CB-02AB-9E4D-B2B4-9E03E61A016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5DFD301-7138-9C85-82EE-F99CC20D1B84}"/>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1640877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2E918-F07F-41C0-A8EB-F4A443D552E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F77B412-F42D-B1C5-EC9B-34BA088CB1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5D18DE6-E223-3107-1CE6-56EFC6F138E2}"/>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5" name="Footer Placeholder 4">
            <a:extLst>
              <a:ext uri="{FF2B5EF4-FFF2-40B4-BE49-F238E27FC236}">
                <a16:creationId xmlns:a16="http://schemas.microsoft.com/office/drawing/2014/main" id="{EFFA97C9-12F7-4F3A-AFA1-A020CC34616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96ECFC0-0CDA-77E5-47B5-FF82CB039097}"/>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351448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1D5DCE4-45AA-8393-ABB2-B93E3B8DC7A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DB14A72-C8C4-95B7-BE0D-91044E44429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7392251-A98E-2CC6-4E61-1B25759A9550}"/>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5" name="Footer Placeholder 4">
            <a:extLst>
              <a:ext uri="{FF2B5EF4-FFF2-40B4-BE49-F238E27FC236}">
                <a16:creationId xmlns:a16="http://schemas.microsoft.com/office/drawing/2014/main" id="{0CE7B9D4-9AA4-9198-B455-AEEFF62D33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64386E0-A0D6-C917-93B8-35B05D2BA165}"/>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3205183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40EE9-D067-34D5-7B90-80590B947F8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62AB2B3-74FF-889F-7CC6-038472D7CE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13896E9-81D0-7AE7-7E52-4E87F894A4CD}"/>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5" name="Footer Placeholder 4">
            <a:extLst>
              <a:ext uri="{FF2B5EF4-FFF2-40B4-BE49-F238E27FC236}">
                <a16:creationId xmlns:a16="http://schemas.microsoft.com/office/drawing/2014/main" id="{88A9E1A2-C7A0-FE79-FC48-086820441DE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9141A4D-8C61-666A-35AC-EC6C2CBC6F60}"/>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313391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88BB6-A2E7-C038-1E26-3075FDD706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6BBDCA96-D887-13B4-F715-B0436B3F099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22EE5F-F15E-ABBE-55F6-59C4A3286B8A}"/>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5" name="Footer Placeholder 4">
            <a:extLst>
              <a:ext uri="{FF2B5EF4-FFF2-40B4-BE49-F238E27FC236}">
                <a16:creationId xmlns:a16="http://schemas.microsoft.com/office/drawing/2014/main" id="{7345CF47-400C-3362-C958-76A96F02B0A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01150A6-0AE4-CBF5-5653-922E144B0252}"/>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2190827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49792-0EA4-054F-7D2C-7DC268F7730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C7693FC-3F62-43DA-D162-1CD672A0B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DA0A8AC-E9D9-768B-F07E-6D2983D525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7A42157-C94A-D0D9-83E9-4649D135459F}"/>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6" name="Footer Placeholder 5">
            <a:extLst>
              <a:ext uri="{FF2B5EF4-FFF2-40B4-BE49-F238E27FC236}">
                <a16:creationId xmlns:a16="http://schemas.microsoft.com/office/drawing/2014/main" id="{7E15A171-AF36-6340-C27E-92B2E052B05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4FED2D0-77C2-F619-9C9E-478F6C9FA04C}"/>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3551321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D96A2-C06C-8502-1D59-4335625D495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12482DF-0A76-4D06-E811-D884E819D1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C4CD11-6C1E-6C41-6D5C-B23BD1A9D6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E79A2EA6-963E-53D0-94B1-3A31B4684E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27C491-7ECC-CB6C-903D-B43FCF8D08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79D35FF8-5329-7AE8-A7C1-DC5D9358C3E7}"/>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8" name="Footer Placeholder 7">
            <a:extLst>
              <a:ext uri="{FF2B5EF4-FFF2-40B4-BE49-F238E27FC236}">
                <a16:creationId xmlns:a16="http://schemas.microsoft.com/office/drawing/2014/main" id="{55D87F10-3BDB-649C-510B-9CC6D9FA1A7A}"/>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C9CCC1CB-488B-C5E4-7BC6-670037DBFDD1}"/>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3845140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584F7-5A9B-D8EA-206F-1F7304E518B8}"/>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49136EA-38FB-617E-628A-E471ACE019FF}"/>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4" name="Footer Placeholder 3">
            <a:extLst>
              <a:ext uri="{FF2B5EF4-FFF2-40B4-BE49-F238E27FC236}">
                <a16:creationId xmlns:a16="http://schemas.microsoft.com/office/drawing/2014/main" id="{4AD07C01-5858-436F-4975-1546A97FE5CF}"/>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E61FD1D-9672-6AA2-8119-D96C58C958F4}"/>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2587902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8389F5-601A-4042-465C-3671A74E31E1}"/>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3" name="Footer Placeholder 2">
            <a:extLst>
              <a:ext uri="{FF2B5EF4-FFF2-40B4-BE49-F238E27FC236}">
                <a16:creationId xmlns:a16="http://schemas.microsoft.com/office/drawing/2014/main" id="{F7EAB9A4-5874-F13E-FE3D-AE883142DBED}"/>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AB9B1C4A-101E-4D2F-D6EC-5B77C089F01E}"/>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581376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D8368-EB05-D0A0-CA8D-5BE1083C2B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43FF1A7F-EE80-60D2-5F5F-157A36C3A0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6B0A14D-36C9-C0AA-E811-906EE0572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3443E0-63FA-A51D-9BD4-D71B7A7F383D}"/>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6" name="Footer Placeholder 5">
            <a:extLst>
              <a:ext uri="{FF2B5EF4-FFF2-40B4-BE49-F238E27FC236}">
                <a16:creationId xmlns:a16="http://schemas.microsoft.com/office/drawing/2014/main" id="{216B5C33-0D52-BCEC-8F1C-63E4920EEFD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0F7F94B-DECF-9A8D-5462-8071125FBE51}"/>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46986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2E4C8-AF51-1C6E-805C-FE9BD188D3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A73E8A3-E3CA-7D43-3322-91A879354A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8B8E577-D27F-18EB-4A6E-0EA3307FBF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34368E-9D6B-9629-E9BC-EDEB36A1B53B}"/>
              </a:ext>
            </a:extLst>
          </p:cNvPr>
          <p:cNvSpPr>
            <a:spLocks noGrp="1"/>
          </p:cNvSpPr>
          <p:nvPr>
            <p:ph type="dt" sz="half" idx="10"/>
          </p:nvPr>
        </p:nvSpPr>
        <p:spPr/>
        <p:txBody>
          <a:bodyPr/>
          <a:lstStyle/>
          <a:p>
            <a:fld id="{98508796-C085-4197-B10D-A4A4C1E5EB8E}" type="datetimeFigureOut">
              <a:rPr lang="en-CA" smtClean="0"/>
              <a:t>2024-12-17</a:t>
            </a:fld>
            <a:endParaRPr lang="en-CA"/>
          </a:p>
        </p:txBody>
      </p:sp>
      <p:sp>
        <p:nvSpPr>
          <p:cNvPr id="6" name="Footer Placeholder 5">
            <a:extLst>
              <a:ext uri="{FF2B5EF4-FFF2-40B4-BE49-F238E27FC236}">
                <a16:creationId xmlns:a16="http://schemas.microsoft.com/office/drawing/2014/main" id="{7E89CC7A-E57F-4C9D-1C90-840AF533E54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A8FA988-A86C-2E66-EC80-4FFF546FD3FE}"/>
              </a:ext>
            </a:extLst>
          </p:cNvPr>
          <p:cNvSpPr>
            <a:spLocks noGrp="1"/>
          </p:cNvSpPr>
          <p:nvPr>
            <p:ph type="sldNum" sz="quarter" idx="12"/>
          </p:nvPr>
        </p:nvSpPr>
        <p:spPr/>
        <p:txBody>
          <a:bodyPr/>
          <a:lstStyle/>
          <a:p>
            <a:fld id="{76E59F38-2732-4337-947D-9AE622E2587D}" type="slidenum">
              <a:rPr lang="en-CA" smtClean="0"/>
              <a:t>‹#›</a:t>
            </a:fld>
            <a:endParaRPr lang="en-CA"/>
          </a:p>
        </p:txBody>
      </p:sp>
    </p:spTree>
    <p:extLst>
      <p:ext uri="{BB962C8B-B14F-4D97-AF65-F5344CB8AC3E}">
        <p14:creationId xmlns:p14="http://schemas.microsoft.com/office/powerpoint/2010/main" val="1308469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76869"/>
            </a:gs>
            <a:gs pos="100000">
              <a:srgbClr val="BBE0E3"/>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456C36-61FD-4115-3833-6714A55A17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9CB95D24-7C59-A731-1FD9-3B79423D73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DA2E621-959A-BE70-1FAF-878FA0DA6F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508796-C085-4197-B10D-A4A4C1E5EB8E}" type="datetimeFigureOut">
              <a:rPr lang="en-CA" smtClean="0"/>
              <a:t>2024-12-17</a:t>
            </a:fld>
            <a:endParaRPr lang="en-CA"/>
          </a:p>
        </p:txBody>
      </p:sp>
      <p:sp>
        <p:nvSpPr>
          <p:cNvPr id="5" name="Footer Placeholder 4">
            <a:extLst>
              <a:ext uri="{FF2B5EF4-FFF2-40B4-BE49-F238E27FC236}">
                <a16:creationId xmlns:a16="http://schemas.microsoft.com/office/drawing/2014/main" id="{962DA8DA-1CA5-6F81-BE91-05DD3BD9EC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4123E-8D13-DA22-C553-594433F62C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E59F38-2732-4337-947D-9AE622E2587D}" type="slidenum">
              <a:rPr lang="en-CA" smtClean="0"/>
              <a:t>‹#›</a:t>
            </a:fld>
            <a:endParaRPr lang="en-CA"/>
          </a:p>
        </p:txBody>
      </p:sp>
    </p:spTree>
    <p:extLst>
      <p:ext uri="{BB962C8B-B14F-4D97-AF65-F5344CB8AC3E}">
        <p14:creationId xmlns:p14="http://schemas.microsoft.com/office/powerpoint/2010/main" val="601484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952CF6-7EA3-17C0-7C43-CDE5BCC0AFDD}"/>
              </a:ext>
            </a:extLst>
          </p:cNvPr>
          <p:cNvSpPr txBox="1"/>
          <p:nvPr/>
        </p:nvSpPr>
        <p:spPr>
          <a:xfrm>
            <a:off x="1651000" y="635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organizing time effectively</a:t>
            </a:r>
          </a:p>
        </p:txBody>
      </p:sp>
      <p:pic>
        <p:nvPicPr>
          <p:cNvPr id="4" name="Picture 3">
            <a:extLst>
              <a:ext uri="{FF2B5EF4-FFF2-40B4-BE49-F238E27FC236}">
                <a16:creationId xmlns:a16="http://schemas.microsoft.com/office/drawing/2014/main" id="{FD5D0249-7415-4352-6373-373EC790DCE4}"/>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BBAFC567-5692-3BEE-52EE-8FEDA7926A05}"/>
              </a:ext>
            </a:extLst>
          </p:cNvPr>
          <p:cNvSpPr txBox="1"/>
          <p:nvPr/>
        </p:nvSpPr>
        <p:spPr>
          <a:xfrm>
            <a:off x="1016000" y="2463800"/>
            <a:ext cx="10160000" cy="1938992"/>
          </a:xfrm>
          <a:prstGeom prst="rect">
            <a:avLst/>
          </a:prstGeom>
          <a:noFill/>
        </p:spPr>
        <p:txBody>
          <a:bodyPr vert="horz" wrap="square" rtlCol="0">
            <a:spAutoFit/>
          </a:bodyPr>
          <a:lstStyle/>
          <a:p>
            <a:pPr algn="ctr"/>
            <a:r>
              <a:rPr lang="en-US" sz="2400">
                <a:latin typeface="Times New Roman" panose="02020603050405020304" pitchFamily="18" charset="0"/>
              </a:rPr>
              <a:t>36 measures in the Community and Belonging Survey of Students 2024 were compared to each other, generating 630 associations.</a:t>
            </a:r>
          </a:p>
          <a:p>
            <a:pPr algn="ctr"/>
            <a:endParaRPr lang="en-US" sz="2400">
              <a:latin typeface="Times New Roman" panose="02020603050405020304" pitchFamily="18" charset="0"/>
            </a:endParaRPr>
          </a:p>
          <a:p>
            <a:pPr algn="ctr"/>
            <a:r>
              <a:rPr lang="en-US" sz="2400">
                <a:latin typeface="Times New Roman" panose="02020603050405020304" pitchFamily="18" charset="0"/>
              </a:rPr>
              <a:t>Each of the 36 resulting tables displays ranked correlation coefficients for each measure against 35 other measures.</a:t>
            </a:r>
            <a:endParaRPr lang="en-CA" sz="2400">
              <a:latin typeface="Times New Roman" panose="02020603050405020304" pitchFamily="18" charset="0"/>
            </a:endParaRPr>
          </a:p>
        </p:txBody>
      </p:sp>
    </p:spTree>
    <p:extLst>
      <p:ext uri="{BB962C8B-B14F-4D97-AF65-F5344CB8AC3E}">
        <p14:creationId xmlns:p14="http://schemas.microsoft.com/office/powerpoint/2010/main" val="1487413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C3D71CB-3606-ED94-7BA8-1CCD6818E96B}"/>
              </a:ext>
            </a:extLst>
          </p:cNvPr>
          <p:cNvSpPr txBox="1"/>
          <p:nvPr/>
        </p:nvSpPr>
        <p:spPr>
          <a:xfrm>
            <a:off x="1651000" y="635000"/>
            <a:ext cx="8890000" cy="1015663"/>
          </a:xfrm>
          <a:prstGeom prst="rect">
            <a:avLst/>
          </a:prstGeom>
          <a:noFill/>
        </p:spPr>
        <p:txBody>
          <a:bodyPr vert="horz" wrap="square" rtlCol="0">
            <a:spAutoFit/>
          </a:bodyPr>
          <a:lstStyle/>
          <a:p>
            <a:pPr algn="ctr"/>
            <a:r>
              <a:rPr lang="en-US" sz="3000" b="1">
                <a:latin typeface="Times New Roman" panose="02020603050405020304" pitchFamily="18" charset="0"/>
              </a:rPr>
              <a:t>How does 'organizing time effectively' connect to other measures in the survey?</a:t>
            </a:r>
            <a:endParaRPr lang="en-CA" sz="3000" b="1">
              <a:latin typeface="Times New Roman" panose="02020603050405020304" pitchFamily="18" charset="0"/>
            </a:endParaRPr>
          </a:p>
        </p:txBody>
      </p:sp>
      <p:pic>
        <p:nvPicPr>
          <p:cNvPr id="4" name="Picture 3">
            <a:extLst>
              <a:ext uri="{FF2B5EF4-FFF2-40B4-BE49-F238E27FC236}">
                <a16:creationId xmlns:a16="http://schemas.microsoft.com/office/drawing/2014/main" id="{2B0B48FE-92FE-F960-C6FF-94D913BE3853}"/>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
        <p:nvSpPr>
          <p:cNvPr id="5" name="TextBox 4">
            <a:extLst>
              <a:ext uri="{FF2B5EF4-FFF2-40B4-BE49-F238E27FC236}">
                <a16:creationId xmlns:a16="http://schemas.microsoft.com/office/drawing/2014/main" id="{28982292-1DE4-CAF0-5366-9847545FC7F8}"/>
              </a:ext>
            </a:extLst>
          </p:cNvPr>
          <p:cNvSpPr txBox="1"/>
          <p:nvPr/>
        </p:nvSpPr>
        <p:spPr>
          <a:xfrm>
            <a:off x="1016000" y="3013502"/>
            <a:ext cx="10160000" cy="830997"/>
          </a:xfrm>
          <a:prstGeom prst="rect">
            <a:avLst/>
          </a:prstGeom>
          <a:noFill/>
        </p:spPr>
        <p:txBody>
          <a:bodyPr vert="horz" wrap="square" rtlCol="0">
            <a:spAutoFit/>
          </a:bodyPr>
          <a:lstStyle/>
          <a:p>
            <a:pPr algn="ctr"/>
            <a:r>
              <a:rPr lang="en-US" sz="2400">
                <a:latin typeface="Times New Roman" panose="02020603050405020304" pitchFamily="18" charset="0"/>
              </a:rPr>
              <a:t>The next slide shows the top 1 ranked correlations linked to 'organizing time effectively' (under the condition that the corresponding p-value &lt; .01).</a:t>
            </a:r>
            <a:endParaRPr lang="en-CA" sz="2400">
              <a:latin typeface="Times New Roman" panose="02020603050405020304" pitchFamily="18" charset="0"/>
            </a:endParaRPr>
          </a:p>
        </p:txBody>
      </p:sp>
    </p:spTree>
    <p:extLst>
      <p:ext uri="{BB962C8B-B14F-4D97-AF65-F5344CB8AC3E}">
        <p14:creationId xmlns:p14="http://schemas.microsoft.com/office/powerpoint/2010/main" val="27579050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49B89B5-5C78-FA01-23D7-CFCE55623E43}"/>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organizing time effectively</a:t>
            </a:r>
          </a:p>
          <a:p>
            <a:pPr algn="ctr"/>
            <a:r>
              <a:rPr lang="en-US" b="1">
                <a:latin typeface="Times New Roman" panose="02020603050405020304" pitchFamily="18" charset="0"/>
              </a:rPr>
              <a:t>(D10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4FC3DD02-DD96-1784-3589-E00F3DAB9FDB}"/>
              </a:ext>
            </a:extLst>
          </p:cNvPr>
          <p:cNvPicPr>
            <a:picLocks noChangeAspect="1"/>
          </p:cNvPicPr>
          <p:nvPr/>
        </p:nvPicPr>
        <p:blipFill>
          <a:blip r:embed="rId2"/>
          <a:stretch>
            <a:fillRect/>
          </a:stretch>
        </p:blipFill>
        <p:spPr>
          <a:xfrm>
            <a:off x="2433638" y="3319463"/>
            <a:ext cx="7324725" cy="219075"/>
          </a:xfrm>
          <a:prstGeom prst="rect">
            <a:avLst/>
          </a:prstGeom>
          <a:solidFill>
            <a:schemeClr val="accent1">
              <a:alpha val="0"/>
            </a:schemeClr>
          </a:solidFill>
        </p:spPr>
      </p:pic>
      <p:sp>
        <p:nvSpPr>
          <p:cNvPr id="4" name="TextBox 3">
            <a:extLst>
              <a:ext uri="{FF2B5EF4-FFF2-40B4-BE49-F238E27FC236}">
                <a16:creationId xmlns:a16="http://schemas.microsoft.com/office/drawing/2014/main" id="{E299E3ED-F700-4B63-EE1E-68FEF552D9C1}"/>
              </a:ext>
            </a:extLst>
          </p:cNvPr>
          <p:cNvSpPr txBox="1"/>
          <p:nvPr/>
        </p:nvSpPr>
        <p:spPr>
          <a:xfrm>
            <a:off x="1016000" y="4178300"/>
            <a:ext cx="10160000" cy="646331"/>
          </a:xfrm>
          <a:prstGeom prst="rect">
            <a:avLst/>
          </a:prstGeom>
          <a:noFill/>
        </p:spPr>
        <p:txBody>
          <a:bodyPr vert="horz" wrap="square" rtlCol="0">
            <a:spAutoFit/>
          </a:bodyPr>
          <a:lstStyle/>
          <a:p>
            <a:pPr algn="ctr"/>
            <a:r>
              <a:rPr lang="en-US" b="1" dirty="0">
                <a:latin typeface="Times New Roman" panose="02020603050405020304" pitchFamily="18" charset="0"/>
              </a:rPr>
              <a:t>34 other measures ranked below this measure in terms of their correlation with 'organizing time effectively'.</a:t>
            </a:r>
            <a:endParaRPr lang="en-CA" b="1" dirty="0">
              <a:latin typeface="Times New Roman" panose="02020603050405020304" pitchFamily="18" charset="0"/>
            </a:endParaRPr>
          </a:p>
        </p:txBody>
      </p:sp>
      <p:pic>
        <p:nvPicPr>
          <p:cNvPr id="6" name="Picture 5">
            <a:extLst>
              <a:ext uri="{FF2B5EF4-FFF2-40B4-BE49-F238E27FC236}">
                <a16:creationId xmlns:a16="http://schemas.microsoft.com/office/drawing/2014/main" id="{F92B09DA-8FA6-F188-9A09-16461C3B39EB}"/>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650154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924C3C3-F7ED-FDC8-7F02-25EC3C90BF69}"/>
              </a:ext>
            </a:extLst>
          </p:cNvPr>
          <p:cNvSpPr txBox="1"/>
          <p:nvPr/>
        </p:nvSpPr>
        <p:spPr>
          <a:xfrm>
            <a:off x="1651000" y="635000"/>
            <a:ext cx="8890000" cy="553998"/>
          </a:xfrm>
          <a:prstGeom prst="rect">
            <a:avLst/>
          </a:prstGeom>
          <a:noFill/>
        </p:spPr>
        <p:txBody>
          <a:bodyPr vert="horz" wrap="square" rtlCol="0">
            <a:spAutoFit/>
          </a:bodyPr>
          <a:lstStyle/>
          <a:p>
            <a:pPr algn="ctr"/>
            <a:r>
              <a:rPr lang="en-US" sz="3000" b="1">
                <a:latin typeface="Times New Roman" panose="02020603050405020304" pitchFamily="18" charset="0"/>
              </a:rPr>
              <a:t>Where does 'organizing time effectively' rank?</a:t>
            </a:r>
            <a:endParaRPr lang="en-CA" sz="3000" b="1">
              <a:latin typeface="Times New Roman" panose="02020603050405020304" pitchFamily="18" charset="0"/>
            </a:endParaRPr>
          </a:p>
        </p:txBody>
      </p:sp>
      <p:sp>
        <p:nvSpPr>
          <p:cNvPr id="3" name="TextBox 2">
            <a:extLst>
              <a:ext uri="{FF2B5EF4-FFF2-40B4-BE49-F238E27FC236}">
                <a16:creationId xmlns:a16="http://schemas.microsoft.com/office/drawing/2014/main" id="{9C9760EA-B50B-25E8-BDA6-4A7A24F03A8B}"/>
              </a:ext>
            </a:extLst>
          </p:cNvPr>
          <p:cNvSpPr txBox="1"/>
          <p:nvPr/>
        </p:nvSpPr>
        <p:spPr>
          <a:xfrm>
            <a:off x="1016000" y="2459504"/>
            <a:ext cx="10160000" cy="1938992"/>
          </a:xfrm>
          <a:prstGeom prst="rect">
            <a:avLst/>
          </a:prstGeom>
          <a:noFill/>
        </p:spPr>
        <p:txBody>
          <a:bodyPr vert="horz" wrap="square" rtlCol="0">
            <a:spAutoFit/>
          </a:bodyPr>
          <a:lstStyle/>
          <a:p>
            <a:pPr algn="ctr"/>
            <a:r>
              <a:rPr lang="en-US" sz="2400" dirty="0">
                <a:latin typeface="Times New Roman" panose="02020603050405020304" pitchFamily="18" charset="0"/>
              </a:rPr>
              <a:t>The slides below display where 'organizing time effectively' fits into the rankings for 1 other key measure in the survey. For each of the slides that follow, 'organizing time effectively' rises to very near the top of 35 ranked measures. Tables shown here were selected if the 'organizing time effectively' correlation coefficient was at or above 0.5.</a:t>
            </a:r>
            <a:endParaRPr lang="en-CA" sz="2400" dirty="0">
              <a:latin typeface="Times New Roman" panose="02020603050405020304" pitchFamily="18" charset="0"/>
            </a:endParaRPr>
          </a:p>
        </p:txBody>
      </p:sp>
      <p:pic>
        <p:nvPicPr>
          <p:cNvPr id="5" name="Picture 4">
            <a:extLst>
              <a:ext uri="{FF2B5EF4-FFF2-40B4-BE49-F238E27FC236}">
                <a16:creationId xmlns:a16="http://schemas.microsoft.com/office/drawing/2014/main" id="{9B84B18E-05AC-B33D-FBA7-08CA2857098E}"/>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593199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1EA463A-5169-AAD6-B43A-6DBD274A023D}"/>
              </a:ext>
            </a:extLst>
          </p:cNvPr>
          <p:cNvSpPr txBox="1"/>
          <p:nvPr/>
        </p:nvSpPr>
        <p:spPr>
          <a:xfrm>
            <a:off x="1651000" y="635000"/>
            <a:ext cx="8890000" cy="646331"/>
          </a:xfrm>
          <a:prstGeom prst="rect">
            <a:avLst/>
          </a:prstGeom>
          <a:noFill/>
        </p:spPr>
        <p:txBody>
          <a:bodyPr vert="horz" wrap="square" rtlCol="0">
            <a:spAutoFit/>
          </a:bodyPr>
          <a:lstStyle/>
          <a:p>
            <a:pPr algn="ctr"/>
            <a:r>
              <a:rPr lang="en-US" b="1">
                <a:latin typeface="Times New Roman" panose="02020603050405020304" pitchFamily="18" charset="0"/>
              </a:rPr>
              <a:t>making choices that support my emotional well-being</a:t>
            </a:r>
          </a:p>
          <a:p>
            <a:pPr algn="ctr"/>
            <a:r>
              <a:rPr lang="en-US" b="1">
                <a:latin typeface="Times New Roman" panose="02020603050405020304" pitchFamily="18" charset="0"/>
              </a:rPr>
              <a:t>(D9 Preparedness)</a:t>
            </a:r>
            <a:endParaRPr lang="en-CA" b="1">
              <a:latin typeface="Times New Roman" panose="02020603050405020304" pitchFamily="18" charset="0"/>
            </a:endParaRPr>
          </a:p>
        </p:txBody>
      </p:sp>
      <p:pic>
        <p:nvPicPr>
          <p:cNvPr id="3" name="Picture 2">
            <a:extLst>
              <a:ext uri="{FF2B5EF4-FFF2-40B4-BE49-F238E27FC236}">
                <a16:creationId xmlns:a16="http://schemas.microsoft.com/office/drawing/2014/main" id="{0948E282-6AE4-7351-7648-01BCC53DD134}"/>
              </a:ext>
            </a:extLst>
          </p:cNvPr>
          <p:cNvPicPr>
            <a:picLocks noChangeAspect="1"/>
          </p:cNvPicPr>
          <p:nvPr/>
        </p:nvPicPr>
        <p:blipFill>
          <a:blip r:embed="rId2"/>
          <a:stretch>
            <a:fillRect/>
          </a:stretch>
        </p:blipFill>
        <p:spPr>
          <a:xfrm>
            <a:off x="2433638" y="3119438"/>
            <a:ext cx="7324725" cy="619125"/>
          </a:xfrm>
          <a:prstGeom prst="rect">
            <a:avLst/>
          </a:prstGeom>
          <a:solidFill>
            <a:schemeClr val="accent1">
              <a:alpha val="0"/>
            </a:schemeClr>
          </a:solidFill>
        </p:spPr>
      </p:pic>
      <p:pic>
        <p:nvPicPr>
          <p:cNvPr id="5" name="Picture 4">
            <a:extLst>
              <a:ext uri="{FF2B5EF4-FFF2-40B4-BE49-F238E27FC236}">
                <a16:creationId xmlns:a16="http://schemas.microsoft.com/office/drawing/2014/main" id="{F5C59DDA-FFB8-101B-3703-F2EEC72B4374}"/>
              </a:ext>
            </a:extLst>
          </p:cNvPr>
          <p:cNvPicPr>
            <a:picLocks/>
          </p:cNvPicPr>
          <p:nvPr/>
        </p:nvPicPr>
        <p:blipFill>
          <a:blip r:embed="rId3">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1745506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94CA002-316B-ABDC-A0E6-D0A35134F266}"/>
              </a:ext>
            </a:extLst>
          </p:cNvPr>
          <p:cNvSpPr txBox="1"/>
          <p:nvPr/>
        </p:nvSpPr>
        <p:spPr>
          <a:xfrm>
            <a:off x="1651000" y="2540000"/>
            <a:ext cx="8890000" cy="553998"/>
          </a:xfrm>
          <a:prstGeom prst="rect">
            <a:avLst/>
          </a:prstGeom>
          <a:noFill/>
        </p:spPr>
        <p:txBody>
          <a:bodyPr vert="horz" wrap="square" rtlCol="0">
            <a:spAutoFit/>
          </a:bodyPr>
          <a:lstStyle/>
          <a:p>
            <a:pPr algn="ctr"/>
            <a:r>
              <a:rPr lang="en-CA" sz="3000" b="1">
                <a:latin typeface="Times New Roman" panose="02020603050405020304" pitchFamily="18" charset="0"/>
              </a:rPr>
              <a:t>End of Presentation</a:t>
            </a:r>
          </a:p>
        </p:txBody>
      </p:sp>
      <p:sp>
        <p:nvSpPr>
          <p:cNvPr id="3" name="TextBox 2">
            <a:extLst>
              <a:ext uri="{FF2B5EF4-FFF2-40B4-BE49-F238E27FC236}">
                <a16:creationId xmlns:a16="http://schemas.microsoft.com/office/drawing/2014/main" id="{EE14BED5-635A-8937-884D-5D396882CC74}"/>
              </a:ext>
            </a:extLst>
          </p:cNvPr>
          <p:cNvSpPr txBox="1"/>
          <p:nvPr/>
        </p:nvSpPr>
        <p:spPr>
          <a:xfrm>
            <a:off x="1905000" y="5080000"/>
            <a:ext cx="6350000" cy="923330"/>
          </a:xfrm>
          <a:prstGeom prst="rect">
            <a:avLst/>
          </a:prstGeom>
          <a:noFill/>
        </p:spPr>
        <p:txBody>
          <a:bodyPr vert="horz" rtlCol="0">
            <a:spAutoFit/>
          </a:bodyPr>
          <a:lstStyle/>
          <a:p>
            <a:r>
              <a:rPr lang="en-US">
                <a:latin typeface="Times New Roman" panose="02020603050405020304" pitchFamily="18" charset="0"/>
              </a:rPr>
              <a:t>This file was prepared by Kevin Graham</a:t>
            </a:r>
          </a:p>
          <a:p>
            <a:r>
              <a:rPr lang="en-US">
                <a:latin typeface="Times New Roman" panose="02020603050405020304" pitchFamily="18" charset="0"/>
              </a:rPr>
              <a:t>President, Lookout Management Inc.</a:t>
            </a:r>
          </a:p>
          <a:p>
            <a:r>
              <a:rPr lang="en-US">
                <a:latin typeface="Times New Roman" panose="02020603050405020304" pitchFamily="18" charset="0"/>
              </a:rPr>
              <a:t>kevin@lookoutmanagement.com</a:t>
            </a:r>
            <a:endParaRPr lang="en-CA">
              <a:latin typeface="Times New Roman" panose="02020603050405020304" pitchFamily="18" charset="0"/>
            </a:endParaRPr>
          </a:p>
        </p:txBody>
      </p:sp>
      <p:pic>
        <p:nvPicPr>
          <p:cNvPr id="5" name="Picture 4">
            <a:extLst>
              <a:ext uri="{FF2B5EF4-FFF2-40B4-BE49-F238E27FC236}">
                <a16:creationId xmlns:a16="http://schemas.microsoft.com/office/drawing/2014/main" id="{22A00D74-7CC3-CA5C-7726-B4A45AB57FED}"/>
              </a:ext>
            </a:extLst>
          </p:cNvPr>
          <p:cNvPicPr>
            <a:picLocks/>
          </p:cNvPicPr>
          <p:nvPr/>
        </p:nvPicPr>
        <p:blipFill>
          <a:blip r:embed="rId2">
            <a:extLst>
              <a:ext uri="{28A0092B-C50C-407E-A947-70E740481C1C}">
                <a14:useLocalDpi xmlns:a14="http://schemas.microsoft.com/office/drawing/2010/main" val="0"/>
              </a:ext>
            </a:extLst>
          </a:blip>
          <a:stretch>
            <a:fillRect/>
          </a:stretch>
        </p:blipFill>
        <p:spPr>
          <a:xfrm>
            <a:off x="10795000" y="6223000"/>
            <a:ext cx="1257300" cy="508000"/>
          </a:xfrm>
          <a:prstGeom prst="rect">
            <a:avLst/>
          </a:prstGeom>
        </p:spPr>
      </p:pic>
    </p:spTree>
    <p:extLst>
      <p:ext uri="{BB962C8B-B14F-4D97-AF65-F5344CB8AC3E}">
        <p14:creationId xmlns:p14="http://schemas.microsoft.com/office/powerpoint/2010/main" val="413090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TotalTime>
  <Words>211</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Kevin Graham</dc:creator>
  <cp:lastModifiedBy>Kevin Graham</cp:lastModifiedBy>
  <cp:revision>4</cp:revision>
  <dcterms:created xsi:type="dcterms:W3CDTF">2024-12-14T00:15:22Z</dcterms:created>
  <dcterms:modified xsi:type="dcterms:W3CDTF">2024-12-18T00:11:26Z</dcterms:modified>
</cp:coreProperties>
</file>