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59" r:id="rId6"/>
    <p:sldId id="260" r:id="rId7"/>
    <p:sldId id="261" r:id="rId8"/>
    <p:sldId id="262" r:id="rId9"/>
    <p:sldId id="263" r:id="rId10"/>
    <p:sldId id="264"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snapToGrid="0">
      <p:cViewPr varScale="1">
        <p:scale>
          <a:sx n="130" d="100"/>
          <a:sy n="130" d="100"/>
        </p:scale>
        <p:origin x="156" y="3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5B035-5FBD-7429-343F-E4971ACD181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5C19FCC6-7202-CDE1-3E1E-A3DC6CC093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203B9ED5-26FB-C394-2E18-DD1E98691326}"/>
              </a:ext>
            </a:extLst>
          </p:cNvPr>
          <p:cNvSpPr>
            <a:spLocks noGrp="1"/>
          </p:cNvSpPr>
          <p:nvPr>
            <p:ph type="dt" sz="half" idx="10"/>
          </p:nvPr>
        </p:nvSpPr>
        <p:spPr/>
        <p:txBody>
          <a:bodyPr/>
          <a:lstStyle/>
          <a:p>
            <a:fld id="{4D08E9C4-FEA7-4703-88BA-3CF14A1F9608}" type="datetimeFigureOut">
              <a:rPr lang="en-CA" smtClean="0"/>
              <a:t>2024-12-13</a:t>
            </a:fld>
            <a:endParaRPr lang="en-CA"/>
          </a:p>
        </p:txBody>
      </p:sp>
      <p:sp>
        <p:nvSpPr>
          <p:cNvPr id="5" name="Footer Placeholder 4">
            <a:extLst>
              <a:ext uri="{FF2B5EF4-FFF2-40B4-BE49-F238E27FC236}">
                <a16:creationId xmlns:a16="http://schemas.microsoft.com/office/drawing/2014/main" id="{91847A7E-4B59-E46C-06E6-6206BE0CDB3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9AC5BEB-4C20-CA21-C78B-129CABC4BEC6}"/>
              </a:ext>
            </a:extLst>
          </p:cNvPr>
          <p:cNvSpPr>
            <a:spLocks noGrp="1"/>
          </p:cNvSpPr>
          <p:nvPr>
            <p:ph type="sldNum" sz="quarter" idx="12"/>
          </p:nvPr>
        </p:nvSpPr>
        <p:spPr/>
        <p:txBody>
          <a:bodyPr/>
          <a:lstStyle/>
          <a:p>
            <a:fld id="{C2F0767C-F7E9-449B-9A57-3C030FD806AE}" type="slidenum">
              <a:rPr lang="en-CA" smtClean="0"/>
              <a:t>‹#›</a:t>
            </a:fld>
            <a:endParaRPr lang="en-CA"/>
          </a:p>
        </p:txBody>
      </p:sp>
    </p:spTree>
    <p:extLst>
      <p:ext uri="{BB962C8B-B14F-4D97-AF65-F5344CB8AC3E}">
        <p14:creationId xmlns:p14="http://schemas.microsoft.com/office/powerpoint/2010/main" val="1967511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65A0F-EAD3-F403-A64B-1F983FF5FDBB}"/>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8D26480B-6DD3-E811-A429-E0715C9D4A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E9EA7DA-D0BF-AE73-E440-80D42AE913A3}"/>
              </a:ext>
            </a:extLst>
          </p:cNvPr>
          <p:cNvSpPr>
            <a:spLocks noGrp="1"/>
          </p:cNvSpPr>
          <p:nvPr>
            <p:ph type="dt" sz="half" idx="10"/>
          </p:nvPr>
        </p:nvSpPr>
        <p:spPr/>
        <p:txBody>
          <a:bodyPr/>
          <a:lstStyle/>
          <a:p>
            <a:fld id="{4D08E9C4-FEA7-4703-88BA-3CF14A1F9608}" type="datetimeFigureOut">
              <a:rPr lang="en-CA" smtClean="0"/>
              <a:t>2024-12-13</a:t>
            </a:fld>
            <a:endParaRPr lang="en-CA"/>
          </a:p>
        </p:txBody>
      </p:sp>
      <p:sp>
        <p:nvSpPr>
          <p:cNvPr id="5" name="Footer Placeholder 4">
            <a:extLst>
              <a:ext uri="{FF2B5EF4-FFF2-40B4-BE49-F238E27FC236}">
                <a16:creationId xmlns:a16="http://schemas.microsoft.com/office/drawing/2014/main" id="{DD84E9E5-7719-FCCB-4E4B-922470ABE30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A451486-D49B-E569-4078-B69752503B55}"/>
              </a:ext>
            </a:extLst>
          </p:cNvPr>
          <p:cNvSpPr>
            <a:spLocks noGrp="1"/>
          </p:cNvSpPr>
          <p:nvPr>
            <p:ph type="sldNum" sz="quarter" idx="12"/>
          </p:nvPr>
        </p:nvSpPr>
        <p:spPr/>
        <p:txBody>
          <a:bodyPr/>
          <a:lstStyle/>
          <a:p>
            <a:fld id="{C2F0767C-F7E9-449B-9A57-3C030FD806AE}" type="slidenum">
              <a:rPr lang="en-CA" smtClean="0"/>
              <a:t>‹#›</a:t>
            </a:fld>
            <a:endParaRPr lang="en-CA"/>
          </a:p>
        </p:txBody>
      </p:sp>
    </p:spTree>
    <p:extLst>
      <p:ext uri="{BB962C8B-B14F-4D97-AF65-F5344CB8AC3E}">
        <p14:creationId xmlns:p14="http://schemas.microsoft.com/office/powerpoint/2010/main" val="300802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DDF54A-D142-E033-1641-5E2BEB39D20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17B039C8-CA1B-2171-F191-C6E23C1554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015FA5F-EE19-BB77-1039-43BFC2677765}"/>
              </a:ext>
            </a:extLst>
          </p:cNvPr>
          <p:cNvSpPr>
            <a:spLocks noGrp="1"/>
          </p:cNvSpPr>
          <p:nvPr>
            <p:ph type="dt" sz="half" idx="10"/>
          </p:nvPr>
        </p:nvSpPr>
        <p:spPr/>
        <p:txBody>
          <a:bodyPr/>
          <a:lstStyle/>
          <a:p>
            <a:fld id="{4D08E9C4-FEA7-4703-88BA-3CF14A1F9608}" type="datetimeFigureOut">
              <a:rPr lang="en-CA" smtClean="0"/>
              <a:t>2024-12-13</a:t>
            </a:fld>
            <a:endParaRPr lang="en-CA"/>
          </a:p>
        </p:txBody>
      </p:sp>
      <p:sp>
        <p:nvSpPr>
          <p:cNvPr id="5" name="Footer Placeholder 4">
            <a:extLst>
              <a:ext uri="{FF2B5EF4-FFF2-40B4-BE49-F238E27FC236}">
                <a16:creationId xmlns:a16="http://schemas.microsoft.com/office/drawing/2014/main" id="{4C10F913-B59D-56CB-1320-C102645B20C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09408EC-E871-6335-9D95-191B5A3C23DB}"/>
              </a:ext>
            </a:extLst>
          </p:cNvPr>
          <p:cNvSpPr>
            <a:spLocks noGrp="1"/>
          </p:cNvSpPr>
          <p:nvPr>
            <p:ph type="sldNum" sz="quarter" idx="12"/>
          </p:nvPr>
        </p:nvSpPr>
        <p:spPr/>
        <p:txBody>
          <a:bodyPr/>
          <a:lstStyle/>
          <a:p>
            <a:fld id="{C2F0767C-F7E9-449B-9A57-3C030FD806AE}" type="slidenum">
              <a:rPr lang="en-CA" smtClean="0"/>
              <a:t>‹#›</a:t>
            </a:fld>
            <a:endParaRPr lang="en-CA"/>
          </a:p>
        </p:txBody>
      </p:sp>
    </p:spTree>
    <p:extLst>
      <p:ext uri="{BB962C8B-B14F-4D97-AF65-F5344CB8AC3E}">
        <p14:creationId xmlns:p14="http://schemas.microsoft.com/office/powerpoint/2010/main" val="2623817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00675-93DC-2485-8260-E9AB4E428D76}"/>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663000A-5FDA-54AE-3399-DC6697C7B4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9AAED84-A15F-DA15-1C7E-C718FE3FF051}"/>
              </a:ext>
            </a:extLst>
          </p:cNvPr>
          <p:cNvSpPr>
            <a:spLocks noGrp="1"/>
          </p:cNvSpPr>
          <p:nvPr>
            <p:ph type="dt" sz="half" idx="10"/>
          </p:nvPr>
        </p:nvSpPr>
        <p:spPr/>
        <p:txBody>
          <a:bodyPr/>
          <a:lstStyle/>
          <a:p>
            <a:fld id="{4D08E9C4-FEA7-4703-88BA-3CF14A1F9608}" type="datetimeFigureOut">
              <a:rPr lang="en-CA" smtClean="0"/>
              <a:t>2024-12-13</a:t>
            </a:fld>
            <a:endParaRPr lang="en-CA"/>
          </a:p>
        </p:txBody>
      </p:sp>
      <p:sp>
        <p:nvSpPr>
          <p:cNvPr id="5" name="Footer Placeholder 4">
            <a:extLst>
              <a:ext uri="{FF2B5EF4-FFF2-40B4-BE49-F238E27FC236}">
                <a16:creationId xmlns:a16="http://schemas.microsoft.com/office/drawing/2014/main" id="{45F2F6BA-16F5-E04D-32D5-DFE71CAADD5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1C00CF9-E540-5C14-C934-074BBFC09320}"/>
              </a:ext>
            </a:extLst>
          </p:cNvPr>
          <p:cNvSpPr>
            <a:spLocks noGrp="1"/>
          </p:cNvSpPr>
          <p:nvPr>
            <p:ph type="sldNum" sz="quarter" idx="12"/>
          </p:nvPr>
        </p:nvSpPr>
        <p:spPr/>
        <p:txBody>
          <a:bodyPr/>
          <a:lstStyle/>
          <a:p>
            <a:fld id="{C2F0767C-F7E9-449B-9A57-3C030FD806AE}" type="slidenum">
              <a:rPr lang="en-CA" smtClean="0"/>
              <a:t>‹#›</a:t>
            </a:fld>
            <a:endParaRPr lang="en-CA"/>
          </a:p>
        </p:txBody>
      </p:sp>
    </p:spTree>
    <p:extLst>
      <p:ext uri="{BB962C8B-B14F-4D97-AF65-F5344CB8AC3E}">
        <p14:creationId xmlns:p14="http://schemas.microsoft.com/office/powerpoint/2010/main" val="2314660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4DAD1-037E-4C91-2EDB-5611102979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0F4AC6C4-8E7C-0EB2-F7E9-3BEFFFBA7F7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C5DA89-7009-8883-98E0-43270FD528E7}"/>
              </a:ext>
            </a:extLst>
          </p:cNvPr>
          <p:cNvSpPr>
            <a:spLocks noGrp="1"/>
          </p:cNvSpPr>
          <p:nvPr>
            <p:ph type="dt" sz="half" idx="10"/>
          </p:nvPr>
        </p:nvSpPr>
        <p:spPr/>
        <p:txBody>
          <a:bodyPr/>
          <a:lstStyle/>
          <a:p>
            <a:fld id="{4D08E9C4-FEA7-4703-88BA-3CF14A1F9608}" type="datetimeFigureOut">
              <a:rPr lang="en-CA" smtClean="0"/>
              <a:t>2024-12-13</a:t>
            </a:fld>
            <a:endParaRPr lang="en-CA"/>
          </a:p>
        </p:txBody>
      </p:sp>
      <p:sp>
        <p:nvSpPr>
          <p:cNvPr id="5" name="Footer Placeholder 4">
            <a:extLst>
              <a:ext uri="{FF2B5EF4-FFF2-40B4-BE49-F238E27FC236}">
                <a16:creationId xmlns:a16="http://schemas.microsoft.com/office/drawing/2014/main" id="{5B587307-DFAA-B401-66CC-A734062C194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4D57F82-CCCB-907C-9A48-D63DA2B64F22}"/>
              </a:ext>
            </a:extLst>
          </p:cNvPr>
          <p:cNvSpPr>
            <a:spLocks noGrp="1"/>
          </p:cNvSpPr>
          <p:nvPr>
            <p:ph type="sldNum" sz="quarter" idx="12"/>
          </p:nvPr>
        </p:nvSpPr>
        <p:spPr/>
        <p:txBody>
          <a:bodyPr/>
          <a:lstStyle/>
          <a:p>
            <a:fld id="{C2F0767C-F7E9-449B-9A57-3C030FD806AE}" type="slidenum">
              <a:rPr lang="en-CA" smtClean="0"/>
              <a:t>‹#›</a:t>
            </a:fld>
            <a:endParaRPr lang="en-CA"/>
          </a:p>
        </p:txBody>
      </p:sp>
    </p:spTree>
    <p:extLst>
      <p:ext uri="{BB962C8B-B14F-4D97-AF65-F5344CB8AC3E}">
        <p14:creationId xmlns:p14="http://schemas.microsoft.com/office/powerpoint/2010/main" val="568798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99CD9-7DED-FB14-A2B0-ECD8D4DC7BD2}"/>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F2ADE140-224D-2ED4-5242-48EAC073D3B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D39A41FF-EF8C-8D4F-CE52-0144FAD89B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769A4343-8729-BFBC-4636-E7B89DA206B1}"/>
              </a:ext>
            </a:extLst>
          </p:cNvPr>
          <p:cNvSpPr>
            <a:spLocks noGrp="1"/>
          </p:cNvSpPr>
          <p:nvPr>
            <p:ph type="dt" sz="half" idx="10"/>
          </p:nvPr>
        </p:nvSpPr>
        <p:spPr/>
        <p:txBody>
          <a:bodyPr/>
          <a:lstStyle/>
          <a:p>
            <a:fld id="{4D08E9C4-FEA7-4703-88BA-3CF14A1F9608}" type="datetimeFigureOut">
              <a:rPr lang="en-CA" smtClean="0"/>
              <a:t>2024-12-13</a:t>
            </a:fld>
            <a:endParaRPr lang="en-CA"/>
          </a:p>
        </p:txBody>
      </p:sp>
      <p:sp>
        <p:nvSpPr>
          <p:cNvPr id="6" name="Footer Placeholder 5">
            <a:extLst>
              <a:ext uri="{FF2B5EF4-FFF2-40B4-BE49-F238E27FC236}">
                <a16:creationId xmlns:a16="http://schemas.microsoft.com/office/drawing/2014/main" id="{390D16D7-C715-2042-B2D8-1275B0A3B4E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D4B5EC1-8D42-C56F-7BEF-C5C7BA479854}"/>
              </a:ext>
            </a:extLst>
          </p:cNvPr>
          <p:cNvSpPr>
            <a:spLocks noGrp="1"/>
          </p:cNvSpPr>
          <p:nvPr>
            <p:ph type="sldNum" sz="quarter" idx="12"/>
          </p:nvPr>
        </p:nvSpPr>
        <p:spPr/>
        <p:txBody>
          <a:bodyPr/>
          <a:lstStyle/>
          <a:p>
            <a:fld id="{C2F0767C-F7E9-449B-9A57-3C030FD806AE}" type="slidenum">
              <a:rPr lang="en-CA" smtClean="0"/>
              <a:t>‹#›</a:t>
            </a:fld>
            <a:endParaRPr lang="en-CA"/>
          </a:p>
        </p:txBody>
      </p:sp>
    </p:spTree>
    <p:extLst>
      <p:ext uri="{BB962C8B-B14F-4D97-AF65-F5344CB8AC3E}">
        <p14:creationId xmlns:p14="http://schemas.microsoft.com/office/powerpoint/2010/main" val="3331458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5279C-025E-DC0F-CE20-60649ABD0861}"/>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1BDD5B62-67E3-247D-360F-DED10AAC8E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2F6A8FF-F2A1-DBE2-62D2-771AD80E80E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C5B6A69A-7FE4-AA53-F7A1-59087B2B89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D2DD04-3FFB-9E7C-CB39-69FE811D4AC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D23FFBC7-4EA0-056D-C6F5-1FE410572A7B}"/>
              </a:ext>
            </a:extLst>
          </p:cNvPr>
          <p:cNvSpPr>
            <a:spLocks noGrp="1"/>
          </p:cNvSpPr>
          <p:nvPr>
            <p:ph type="dt" sz="half" idx="10"/>
          </p:nvPr>
        </p:nvSpPr>
        <p:spPr/>
        <p:txBody>
          <a:bodyPr/>
          <a:lstStyle/>
          <a:p>
            <a:fld id="{4D08E9C4-FEA7-4703-88BA-3CF14A1F9608}" type="datetimeFigureOut">
              <a:rPr lang="en-CA" smtClean="0"/>
              <a:t>2024-12-13</a:t>
            </a:fld>
            <a:endParaRPr lang="en-CA"/>
          </a:p>
        </p:txBody>
      </p:sp>
      <p:sp>
        <p:nvSpPr>
          <p:cNvPr id="8" name="Footer Placeholder 7">
            <a:extLst>
              <a:ext uri="{FF2B5EF4-FFF2-40B4-BE49-F238E27FC236}">
                <a16:creationId xmlns:a16="http://schemas.microsoft.com/office/drawing/2014/main" id="{6BB5D1E4-0E59-6D83-1CC2-27707D8231A8}"/>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E06853E8-1B9B-0722-C93E-1E9CAC161F19}"/>
              </a:ext>
            </a:extLst>
          </p:cNvPr>
          <p:cNvSpPr>
            <a:spLocks noGrp="1"/>
          </p:cNvSpPr>
          <p:nvPr>
            <p:ph type="sldNum" sz="quarter" idx="12"/>
          </p:nvPr>
        </p:nvSpPr>
        <p:spPr/>
        <p:txBody>
          <a:bodyPr/>
          <a:lstStyle/>
          <a:p>
            <a:fld id="{C2F0767C-F7E9-449B-9A57-3C030FD806AE}" type="slidenum">
              <a:rPr lang="en-CA" smtClean="0"/>
              <a:t>‹#›</a:t>
            </a:fld>
            <a:endParaRPr lang="en-CA"/>
          </a:p>
        </p:txBody>
      </p:sp>
    </p:spTree>
    <p:extLst>
      <p:ext uri="{BB962C8B-B14F-4D97-AF65-F5344CB8AC3E}">
        <p14:creationId xmlns:p14="http://schemas.microsoft.com/office/powerpoint/2010/main" val="3014748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CB211-4E00-664F-9FD5-7705174E9DD2}"/>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6B85345F-9EC7-B6F4-2619-6640EA60237C}"/>
              </a:ext>
            </a:extLst>
          </p:cNvPr>
          <p:cNvSpPr>
            <a:spLocks noGrp="1"/>
          </p:cNvSpPr>
          <p:nvPr>
            <p:ph type="dt" sz="half" idx="10"/>
          </p:nvPr>
        </p:nvSpPr>
        <p:spPr/>
        <p:txBody>
          <a:bodyPr/>
          <a:lstStyle/>
          <a:p>
            <a:fld id="{4D08E9C4-FEA7-4703-88BA-3CF14A1F9608}" type="datetimeFigureOut">
              <a:rPr lang="en-CA" smtClean="0"/>
              <a:t>2024-12-13</a:t>
            </a:fld>
            <a:endParaRPr lang="en-CA"/>
          </a:p>
        </p:txBody>
      </p:sp>
      <p:sp>
        <p:nvSpPr>
          <p:cNvPr id="4" name="Footer Placeholder 3">
            <a:extLst>
              <a:ext uri="{FF2B5EF4-FFF2-40B4-BE49-F238E27FC236}">
                <a16:creationId xmlns:a16="http://schemas.microsoft.com/office/drawing/2014/main" id="{E0517B7C-D59A-51B4-6C3B-FD46A13186F8}"/>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6FDB725C-07CA-A76E-5497-E3411C01171F}"/>
              </a:ext>
            </a:extLst>
          </p:cNvPr>
          <p:cNvSpPr>
            <a:spLocks noGrp="1"/>
          </p:cNvSpPr>
          <p:nvPr>
            <p:ph type="sldNum" sz="quarter" idx="12"/>
          </p:nvPr>
        </p:nvSpPr>
        <p:spPr/>
        <p:txBody>
          <a:bodyPr/>
          <a:lstStyle/>
          <a:p>
            <a:fld id="{C2F0767C-F7E9-449B-9A57-3C030FD806AE}" type="slidenum">
              <a:rPr lang="en-CA" smtClean="0"/>
              <a:t>‹#›</a:t>
            </a:fld>
            <a:endParaRPr lang="en-CA"/>
          </a:p>
        </p:txBody>
      </p:sp>
    </p:spTree>
    <p:extLst>
      <p:ext uri="{BB962C8B-B14F-4D97-AF65-F5344CB8AC3E}">
        <p14:creationId xmlns:p14="http://schemas.microsoft.com/office/powerpoint/2010/main" val="1612170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4387F5-02DF-B377-7C32-839ADD58E571}"/>
              </a:ext>
            </a:extLst>
          </p:cNvPr>
          <p:cNvSpPr>
            <a:spLocks noGrp="1"/>
          </p:cNvSpPr>
          <p:nvPr>
            <p:ph type="dt" sz="half" idx="10"/>
          </p:nvPr>
        </p:nvSpPr>
        <p:spPr/>
        <p:txBody>
          <a:bodyPr/>
          <a:lstStyle/>
          <a:p>
            <a:fld id="{4D08E9C4-FEA7-4703-88BA-3CF14A1F9608}" type="datetimeFigureOut">
              <a:rPr lang="en-CA" smtClean="0"/>
              <a:t>2024-12-13</a:t>
            </a:fld>
            <a:endParaRPr lang="en-CA"/>
          </a:p>
        </p:txBody>
      </p:sp>
      <p:sp>
        <p:nvSpPr>
          <p:cNvPr id="3" name="Footer Placeholder 2">
            <a:extLst>
              <a:ext uri="{FF2B5EF4-FFF2-40B4-BE49-F238E27FC236}">
                <a16:creationId xmlns:a16="http://schemas.microsoft.com/office/drawing/2014/main" id="{F18497E0-1D2B-AEA5-E812-4DBCE9B49543}"/>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DF618143-51C4-4E4D-D291-7A8267B0B1B3}"/>
              </a:ext>
            </a:extLst>
          </p:cNvPr>
          <p:cNvSpPr>
            <a:spLocks noGrp="1"/>
          </p:cNvSpPr>
          <p:nvPr>
            <p:ph type="sldNum" sz="quarter" idx="12"/>
          </p:nvPr>
        </p:nvSpPr>
        <p:spPr/>
        <p:txBody>
          <a:bodyPr/>
          <a:lstStyle/>
          <a:p>
            <a:fld id="{C2F0767C-F7E9-449B-9A57-3C030FD806AE}" type="slidenum">
              <a:rPr lang="en-CA" smtClean="0"/>
              <a:t>‹#›</a:t>
            </a:fld>
            <a:endParaRPr lang="en-CA"/>
          </a:p>
        </p:txBody>
      </p:sp>
    </p:spTree>
    <p:extLst>
      <p:ext uri="{BB962C8B-B14F-4D97-AF65-F5344CB8AC3E}">
        <p14:creationId xmlns:p14="http://schemas.microsoft.com/office/powerpoint/2010/main" val="4264060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0407D-9A4E-2C35-1387-DFBC632C62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80AB02AD-87D3-BB2C-DC4E-F58B014092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3BEBEA30-72A3-0028-8EF7-28F62A5B4F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026BE5-90C3-A589-D943-10913FC02B71}"/>
              </a:ext>
            </a:extLst>
          </p:cNvPr>
          <p:cNvSpPr>
            <a:spLocks noGrp="1"/>
          </p:cNvSpPr>
          <p:nvPr>
            <p:ph type="dt" sz="half" idx="10"/>
          </p:nvPr>
        </p:nvSpPr>
        <p:spPr/>
        <p:txBody>
          <a:bodyPr/>
          <a:lstStyle/>
          <a:p>
            <a:fld id="{4D08E9C4-FEA7-4703-88BA-3CF14A1F9608}" type="datetimeFigureOut">
              <a:rPr lang="en-CA" smtClean="0"/>
              <a:t>2024-12-13</a:t>
            </a:fld>
            <a:endParaRPr lang="en-CA"/>
          </a:p>
        </p:txBody>
      </p:sp>
      <p:sp>
        <p:nvSpPr>
          <p:cNvPr id="6" name="Footer Placeholder 5">
            <a:extLst>
              <a:ext uri="{FF2B5EF4-FFF2-40B4-BE49-F238E27FC236}">
                <a16:creationId xmlns:a16="http://schemas.microsoft.com/office/drawing/2014/main" id="{C713122F-A3DA-CE1E-8744-38C760AB4C8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7232D52-5990-1FF1-4BD5-B932474B0ADD}"/>
              </a:ext>
            </a:extLst>
          </p:cNvPr>
          <p:cNvSpPr>
            <a:spLocks noGrp="1"/>
          </p:cNvSpPr>
          <p:nvPr>
            <p:ph type="sldNum" sz="quarter" idx="12"/>
          </p:nvPr>
        </p:nvSpPr>
        <p:spPr/>
        <p:txBody>
          <a:bodyPr/>
          <a:lstStyle/>
          <a:p>
            <a:fld id="{C2F0767C-F7E9-449B-9A57-3C030FD806AE}" type="slidenum">
              <a:rPr lang="en-CA" smtClean="0"/>
              <a:t>‹#›</a:t>
            </a:fld>
            <a:endParaRPr lang="en-CA"/>
          </a:p>
        </p:txBody>
      </p:sp>
    </p:spTree>
    <p:extLst>
      <p:ext uri="{BB962C8B-B14F-4D97-AF65-F5344CB8AC3E}">
        <p14:creationId xmlns:p14="http://schemas.microsoft.com/office/powerpoint/2010/main" val="1928146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A03F9-70D0-97B6-A7E2-247235B87A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B70C903A-B4BE-1CA4-FB93-E958739893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EA2E47F0-764A-E9CD-E2D6-E61F8BB9D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BCCADD-11D4-4F84-ADD0-5C451BBA95CF}"/>
              </a:ext>
            </a:extLst>
          </p:cNvPr>
          <p:cNvSpPr>
            <a:spLocks noGrp="1"/>
          </p:cNvSpPr>
          <p:nvPr>
            <p:ph type="dt" sz="half" idx="10"/>
          </p:nvPr>
        </p:nvSpPr>
        <p:spPr/>
        <p:txBody>
          <a:bodyPr/>
          <a:lstStyle/>
          <a:p>
            <a:fld id="{4D08E9C4-FEA7-4703-88BA-3CF14A1F9608}" type="datetimeFigureOut">
              <a:rPr lang="en-CA" smtClean="0"/>
              <a:t>2024-12-13</a:t>
            </a:fld>
            <a:endParaRPr lang="en-CA"/>
          </a:p>
        </p:txBody>
      </p:sp>
      <p:sp>
        <p:nvSpPr>
          <p:cNvPr id="6" name="Footer Placeholder 5">
            <a:extLst>
              <a:ext uri="{FF2B5EF4-FFF2-40B4-BE49-F238E27FC236}">
                <a16:creationId xmlns:a16="http://schemas.microsoft.com/office/drawing/2014/main" id="{225E40C7-D7D8-9E7C-6855-5ABC2E49421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11BF442-2433-5819-3307-F046EA7A0B83}"/>
              </a:ext>
            </a:extLst>
          </p:cNvPr>
          <p:cNvSpPr>
            <a:spLocks noGrp="1"/>
          </p:cNvSpPr>
          <p:nvPr>
            <p:ph type="sldNum" sz="quarter" idx="12"/>
          </p:nvPr>
        </p:nvSpPr>
        <p:spPr/>
        <p:txBody>
          <a:bodyPr/>
          <a:lstStyle/>
          <a:p>
            <a:fld id="{C2F0767C-F7E9-449B-9A57-3C030FD806AE}" type="slidenum">
              <a:rPr lang="en-CA" smtClean="0"/>
              <a:t>‹#›</a:t>
            </a:fld>
            <a:endParaRPr lang="en-CA"/>
          </a:p>
        </p:txBody>
      </p:sp>
    </p:spTree>
    <p:extLst>
      <p:ext uri="{BB962C8B-B14F-4D97-AF65-F5344CB8AC3E}">
        <p14:creationId xmlns:p14="http://schemas.microsoft.com/office/powerpoint/2010/main" val="2794104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76869"/>
            </a:gs>
            <a:gs pos="100000">
              <a:srgbClr val="BBE0E3"/>
            </a:gs>
          </a:gsLst>
          <a:lin ang="81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4CD9F4-B45B-6996-FFEC-1D6DDB5F2D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8BD1AD20-7D64-C423-6118-114BE3FB8E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4B39240-CF02-4DA4-11FD-89E8CC9FF4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D08E9C4-FEA7-4703-88BA-3CF14A1F9608}" type="datetimeFigureOut">
              <a:rPr lang="en-CA" smtClean="0"/>
              <a:t>2024-12-13</a:t>
            </a:fld>
            <a:endParaRPr lang="en-CA"/>
          </a:p>
        </p:txBody>
      </p:sp>
      <p:sp>
        <p:nvSpPr>
          <p:cNvPr id="5" name="Footer Placeholder 4">
            <a:extLst>
              <a:ext uri="{FF2B5EF4-FFF2-40B4-BE49-F238E27FC236}">
                <a16:creationId xmlns:a16="http://schemas.microsoft.com/office/drawing/2014/main" id="{6C6B6517-248D-E403-EE24-1F99EECE17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27AB5E30-AF91-2437-7736-300E657363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2F0767C-F7E9-449B-9A57-3C030FD806AE}" type="slidenum">
              <a:rPr lang="en-CA" smtClean="0"/>
              <a:t>‹#›</a:t>
            </a:fld>
            <a:endParaRPr lang="en-CA"/>
          </a:p>
        </p:txBody>
      </p:sp>
    </p:spTree>
    <p:extLst>
      <p:ext uri="{BB962C8B-B14F-4D97-AF65-F5344CB8AC3E}">
        <p14:creationId xmlns:p14="http://schemas.microsoft.com/office/powerpoint/2010/main" val="1511410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E9E995A-8123-AB43-8724-C283DBAF9CD6}"/>
              </a:ext>
            </a:extLst>
          </p:cNvPr>
          <p:cNvSpPr txBox="1"/>
          <p:nvPr/>
        </p:nvSpPr>
        <p:spPr>
          <a:xfrm>
            <a:off x="1651000" y="635000"/>
            <a:ext cx="8890000" cy="1477328"/>
          </a:xfrm>
          <a:prstGeom prst="rect">
            <a:avLst/>
          </a:prstGeom>
          <a:noFill/>
        </p:spPr>
        <p:txBody>
          <a:bodyPr vert="horz" wrap="square" rtlCol="0">
            <a:spAutoFit/>
          </a:bodyPr>
          <a:lstStyle/>
          <a:p>
            <a:pPr algn="ctr"/>
            <a:r>
              <a:rPr lang="en-US" sz="3000" b="1">
                <a:latin typeface="Times New Roman" panose="02020603050405020304" pitchFamily="18" charset="0"/>
              </a:rPr>
              <a:t>My school experience has helped me learn to engage constructively with people holding different perspectives from my own.</a:t>
            </a:r>
            <a:endParaRPr lang="en-CA" sz="3000" b="1">
              <a:latin typeface="Times New Roman" panose="02020603050405020304" pitchFamily="18" charset="0"/>
            </a:endParaRPr>
          </a:p>
        </p:txBody>
      </p:sp>
      <p:pic>
        <p:nvPicPr>
          <p:cNvPr id="4" name="Picture 3">
            <a:extLst>
              <a:ext uri="{FF2B5EF4-FFF2-40B4-BE49-F238E27FC236}">
                <a16:creationId xmlns:a16="http://schemas.microsoft.com/office/drawing/2014/main" id="{7E184E9D-971B-5F52-4791-7CE9A5A23B24}"/>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
        <p:nvSpPr>
          <p:cNvPr id="5" name="TextBox 4">
            <a:extLst>
              <a:ext uri="{FF2B5EF4-FFF2-40B4-BE49-F238E27FC236}">
                <a16:creationId xmlns:a16="http://schemas.microsoft.com/office/drawing/2014/main" id="{0148D095-C17F-C70B-6C56-DE2F9A35FF72}"/>
              </a:ext>
            </a:extLst>
          </p:cNvPr>
          <p:cNvSpPr txBox="1"/>
          <p:nvPr/>
        </p:nvSpPr>
        <p:spPr>
          <a:xfrm>
            <a:off x="1016000" y="3378200"/>
            <a:ext cx="10160000" cy="1938992"/>
          </a:xfrm>
          <a:prstGeom prst="rect">
            <a:avLst/>
          </a:prstGeom>
          <a:noFill/>
        </p:spPr>
        <p:txBody>
          <a:bodyPr vert="horz" wrap="square" rtlCol="0">
            <a:spAutoFit/>
          </a:bodyPr>
          <a:lstStyle/>
          <a:p>
            <a:pPr algn="ctr"/>
            <a:r>
              <a:rPr lang="en-US" sz="2400">
                <a:latin typeface="Times New Roman" panose="02020603050405020304" pitchFamily="18" charset="0"/>
              </a:rPr>
              <a:t>36 measures in the Community and Belonging Survey of Students 2024 were compared to each other, generating 630 associations.</a:t>
            </a:r>
          </a:p>
          <a:p>
            <a:pPr algn="ctr"/>
            <a:endParaRPr lang="en-US" sz="2400">
              <a:latin typeface="Times New Roman" panose="02020603050405020304" pitchFamily="18" charset="0"/>
            </a:endParaRPr>
          </a:p>
          <a:p>
            <a:pPr algn="ctr"/>
            <a:r>
              <a:rPr lang="en-US" sz="2400">
                <a:latin typeface="Times New Roman" panose="02020603050405020304" pitchFamily="18" charset="0"/>
              </a:rPr>
              <a:t>Each of the 36 resulting tables displays ranked correlation coefficients for each measure against 35 other measures.</a:t>
            </a:r>
            <a:endParaRPr lang="en-CA" sz="2400">
              <a:latin typeface="Times New Roman" panose="02020603050405020304" pitchFamily="18" charset="0"/>
            </a:endParaRPr>
          </a:p>
        </p:txBody>
      </p:sp>
    </p:spTree>
    <p:extLst>
      <p:ext uri="{BB962C8B-B14F-4D97-AF65-F5344CB8AC3E}">
        <p14:creationId xmlns:p14="http://schemas.microsoft.com/office/powerpoint/2010/main" val="3419791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A6230A1-AB95-6A85-49DD-F49E7F2C1777}"/>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The school encourages a love of learning in me.</a:t>
            </a:r>
          </a:p>
          <a:p>
            <a:pPr algn="ctr"/>
            <a:r>
              <a:rPr lang="en-US" b="1">
                <a:latin typeface="Times New Roman" panose="02020603050405020304" pitchFamily="18" charset="0"/>
              </a:rPr>
              <a:t>(C19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2062BA32-8779-67A4-43B0-207A0B560F65}"/>
              </a:ext>
            </a:extLst>
          </p:cNvPr>
          <p:cNvPicPr>
            <a:picLocks noChangeAspect="1"/>
          </p:cNvPicPr>
          <p:nvPr/>
        </p:nvPicPr>
        <p:blipFill>
          <a:blip r:embed="rId2"/>
          <a:stretch>
            <a:fillRect/>
          </a:stretch>
        </p:blipFill>
        <p:spPr>
          <a:xfrm>
            <a:off x="2433638" y="2819400"/>
            <a:ext cx="7324725" cy="1219200"/>
          </a:xfrm>
          <a:prstGeom prst="rect">
            <a:avLst/>
          </a:prstGeom>
          <a:solidFill>
            <a:schemeClr val="accent1">
              <a:alpha val="0"/>
            </a:schemeClr>
          </a:solidFill>
        </p:spPr>
      </p:pic>
      <p:pic>
        <p:nvPicPr>
          <p:cNvPr id="5" name="Picture 4">
            <a:extLst>
              <a:ext uri="{FF2B5EF4-FFF2-40B4-BE49-F238E27FC236}">
                <a16:creationId xmlns:a16="http://schemas.microsoft.com/office/drawing/2014/main" id="{899185F0-A4BB-0B31-629B-99E9D94B1F69}"/>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3254800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5F8EED5-654D-8CD6-D2B3-6FE42B7FA814}"/>
              </a:ext>
            </a:extLst>
          </p:cNvPr>
          <p:cNvSpPr txBox="1"/>
          <p:nvPr/>
        </p:nvSpPr>
        <p:spPr>
          <a:xfrm>
            <a:off x="1651000" y="2540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End of Presentation</a:t>
            </a:r>
          </a:p>
        </p:txBody>
      </p:sp>
      <p:sp>
        <p:nvSpPr>
          <p:cNvPr id="3" name="TextBox 2">
            <a:extLst>
              <a:ext uri="{FF2B5EF4-FFF2-40B4-BE49-F238E27FC236}">
                <a16:creationId xmlns:a16="http://schemas.microsoft.com/office/drawing/2014/main" id="{185A77C3-8959-3041-92CE-DED753D4FB71}"/>
              </a:ext>
            </a:extLst>
          </p:cNvPr>
          <p:cNvSpPr txBox="1"/>
          <p:nvPr/>
        </p:nvSpPr>
        <p:spPr>
          <a:xfrm>
            <a:off x="1905000" y="5080000"/>
            <a:ext cx="6350000" cy="923330"/>
          </a:xfrm>
          <a:prstGeom prst="rect">
            <a:avLst/>
          </a:prstGeom>
          <a:noFill/>
        </p:spPr>
        <p:txBody>
          <a:bodyPr vert="horz" rtlCol="0">
            <a:spAutoFit/>
          </a:bodyPr>
          <a:lstStyle/>
          <a:p>
            <a:r>
              <a:rPr lang="en-US">
                <a:latin typeface="Times New Roman" panose="02020603050405020304" pitchFamily="18" charset="0"/>
              </a:rPr>
              <a:t>This file was prepared by Kevin Graham</a:t>
            </a:r>
          </a:p>
          <a:p>
            <a:r>
              <a:rPr lang="en-US">
                <a:latin typeface="Times New Roman" panose="02020603050405020304" pitchFamily="18" charset="0"/>
              </a:rPr>
              <a:t>President, Lookout Management Inc.</a:t>
            </a:r>
          </a:p>
          <a:p>
            <a:r>
              <a:rPr lang="en-US">
                <a:latin typeface="Times New Roman" panose="02020603050405020304" pitchFamily="18" charset="0"/>
              </a:rPr>
              <a:t>kevin@lookoutmanagement.com</a:t>
            </a:r>
            <a:endParaRPr lang="en-CA">
              <a:latin typeface="Times New Roman" panose="02020603050405020304" pitchFamily="18" charset="0"/>
            </a:endParaRPr>
          </a:p>
        </p:txBody>
      </p:sp>
      <p:pic>
        <p:nvPicPr>
          <p:cNvPr id="5" name="Picture 4">
            <a:extLst>
              <a:ext uri="{FF2B5EF4-FFF2-40B4-BE49-F238E27FC236}">
                <a16:creationId xmlns:a16="http://schemas.microsoft.com/office/drawing/2014/main" id="{9AC3C001-FFEF-D428-0F25-4030CED8E946}"/>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1907350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9D9F5A3-28F0-3661-35A1-E91A924E2D9B}"/>
              </a:ext>
            </a:extLst>
          </p:cNvPr>
          <p:cNvSpPr txBox="1"/>
          <p:nvPr/>
        </p:nvSpPr>
        <p:spPr>
          <a:xfrm>
            <a:off x="1651000" y="635000"/>
            <a:ext cx="8890000" cy="1938992"/>
          </a:xfrm>
          <a:prstGeom prst="rect">
            <a:avLst/>
          </a:prstGeom>
          <a:noFill/>
        </p:spPr>
        <p:txBody>
          <a:bodyPr vert="horz" wrap="square" rtlCol="0">
            <a:spAutoFit/>
          </a:bodyPr>
          <a:lstStyle/>
          <a:p>
            <a:pPr algn="ctr"/>
            <a:r>
              <a:rPr lang="en-US" sz="3000" b="1">
                <a:latin typeface="Times New Roman" panose="02020603050405020304" pitchFamily="18" charset="0"/>
              </a:rPr>
              <a:t>How does 'My school experience has helped me learn to engage constructively with people holding different perspectives from my own' connect to other measures in the survey?</a:t>
            </a:r>
            <a:endParaRPr lang="en-CA" sz="3000" b="1">
              <a:latin typeface="Times New Roman" panose="02020603050405020304" pitchFamily="18" charset="0"/>
            </a:endParaRPr>
          </a:p>
        </p:txBody>
      </p:sp>
      <p:pic>
        <p:nvPicPr>
          <p:cNvPr id="4" name="Picture 3">
            <a:extLst>
              <a:ext uri="{FF2B5EF4-FFF2-40B4-BE49-F238E27FC236}">
                <a16:creationId xmlns:a16="http://schemas.microsoft.com/office/drawing/2014/main" id="{B4147EF4-A836-EA1C-CE81-CE373B8D1154}"/>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
        <p:nvSpPr>
          <p:cNvPr id="5" name="TextBox 4">
            <a:extLst>
              <a:ext uri="{FF2B5EF4-FFF2-40B4-BE49-F238E27FC236}">
                <a16:creationId xmlns:a16="http://schemas.microsoft.com/office/drawing/2014/main" id="{2F50B461-F559-33D2-1CC1-1C82A8AFB63F}"/>
              </a:ext>
            </a:extLst>
          </p:cNvPr>
          <p:cNvSpPr txBox="1"/>
          <p:nvPr/>
        </p:nvSpPr>
        <p:spPr>
          <a:xfrm>
            <a:off x="1016000" y="2644170"/>
            <a:ext cx="10160000" cy="1569660"/>
          </a:xfrm>
          <a:prstGeom prst="rect">
            <a:avLst/>
          </a:prstGeom>
          <a:noFill/>
        </p:spPr>
        <p:txBody>
          <a:bodyPr vert="horz" wrap="square" rtlCol="0">
            <a:spAutoFit/>
          </a:bodyPr>
          <a:lstStyle/>
          <a:p>
            <a:pPr algn="ctr"/>
            <a:r>
              <a:rPr lang="en-US" sz="2400">
                <a:latin typeface="Times New Roman" panose="02020603050405020304" pitchFamily="18" charset="0"/>
              </a:rPr>
              <a:t>The next slide shows the top 6 ranked correlations linked to 'My school experience has helped me learn to engage constructively with people holding different perspectives from my own' (under the condition that the corresponding p-value &lt; .01).</a:t>
            </a:r>
            <a:endParaRPr lang="en-CA" sz="2400">
              <a:latin typeface="Times New Roman" panose="02020603050405020304" pitchFamily="18" charset="0"/>
            </a:endParaRPr>
          </a:p>
        </p:txBody>
      </p:sp>
    </p:spTree>
    <p:extLst>
      <p:ext uri="{BB962C8B-B14F-4D97-AF65-F5344CB8AC3E}">
        <p14:creationId xmlns:p14="http://schemas.microsoft.com/office/powerpoint/2010/main" val="2519806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BE7B018-A134-8CF4-C3FA-16705E6FE13E}"/>
              </a:ext>
            </a:extLst>
          </p:cNvPr>
          <p:cNvSpPr txBox="1"/>
          <p:nvPr/>
        </p:nvSpPr>
        <p:spPr>
          <a:xfrm>
            <a:off x="1651000" y="635000"/>
            <a:ext cx="8890000" cy="923330"/>
          </a:xfrm>
          <a:prstGeom prst="rect">
            <a:avLst/>
          </a:prstGeom>
          <a:noFill/>
        </p:spPr>
        <p:txBody>
          <a:bodyPr vert="horz" wrap="square" rtlCol="0">
            <a:spAutoFit/>
          </a:bodyPr>
          <a:lstStyle/>
          <a:p>
            <a:pPr algn="ctr"/>
            <a:r>
              <a:rPr lang="en-US" b="1">
                <a:latin typeface="Times New Roman" panose="02020603050405020304" pitchFamily="18" charset="0"/>
              </a:rPr>
              <a:t>My school experience has helped me learn to engage constructively with people holding different perspectives from my own.</a:t>
            </a:r>
          </a:p>
          <a:p>
            <a:pPr algn="ctr"/>
            <a:r>
              <a:rPr lang="en-US" b="1">
                <a:latin typeface="Times New Roman" panose="02020603050405020304" pitchFamily="18" charset="0"/>
              </a:rPr>
              <a:t>(C17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5A4CD70A-A844-742D-68BC-298922E8A82A}"/>
              </a:ext>
            </a:extLst>
          </p:cNvPr>
          <p:cNvPicPr>
            <a:picLocks noChangeAspect="1"/>
          </p:cNvPicPr>
          <p:nvPr/>
        </p:nvPicPr>
        <p:blipFill>
          <a:blip r:embed="rId2"/>
          <a:stretch>
            <a:fillRect/>
          </a:stretch>
        </p:blipFill>
        <p:spPr>
          <a:xfrm>
            <a:off x="2433638" y="2819400"/>
            <a:ext cx="7324725" cy="1219200"/>
          </a:xfrm>
          <a:prstGeom prst="rect">
            <a:avLst/>
          </a:prstGeom>
          <a:solidFill>
            <a:schemeClr val="accent1">
              <a:alpha val="0"/>
            </a:schemeClr>
          </a:solidFill>
        </p:spPr>
      </p:pic>
      <p:sp>
        <p:nvSpPr>
          <p:cNvPr id="4" name="TextBox 3">
            <a:extLst>
              <a:ext uri="{FF2B5EF4-FFF2-40B4-BE49-F238E27FC236}">
                <a16:creationId xmlns:a16="http://schemas.microsoft.com/office/drawing/2014/main" id="{A5EAE6F0-65DA-4254-E75C-5348D67ADE97}"/>
              </a:ext>
            </a:extLst>
          </p:cNvPr>
          <p:cNvSpPr txBox="1"/>
          <p:nvPr/>
        </p:nvSpPr>
        <p:spPr>
          <a:xfrm>
            <a:off x="1016000" y="4673600"/>
            <a:ext cx="10160000" cy="646331"/>
          </a:xfrm>
          <a:prstGeom prst="rect">
            <a:avLst/>
          </a:prstGeom>
          <a:noFill/>
        </p:spPr>
        <p:txBody>
          <a:bodyPr vert="horz" wrap="square" rtlCol="0">
            <a:spAutoFit/>
          </a:bodyPr>
          <a:lstStyle/>
          <a:p>
            <a:pPr algn="ctr"/>
            <a:r>
              <a:rPr lang="en-US" b="1">
                <a:latin typeface="Times New Roman" panose="02020603050405020304" pitchFamily="18" charset="0"/>
              </a:rPr>
              <a:t>29 other measures ranked below these 6 in terms of their correlation with 'My school experience has helped me learn to engage constructively with people holding different perspectives from my own'.</a:t>
            </a:r>
            <a:endParaRPr lang="en-CA" b="1">
              <a:latin typeface="Times New Roman" panose="02020603050405020304" pitchFamily="18" charset="0"/>
            </a:endParaRPr>
          </a:p>
        </p:txBody>
      </p:sp>
      <p:pic>
        <p:nvPicPr>
          <p:cNvPr id="6" name="Picture 5">
            <a:extLst>
              <a:ext uri="{FF2B5EF4-FFF2-40B4-BE49-F238E27FC236}">
                <a16:creationId xmlns:a16="http://schemas.microsoft.com/office/drawing/2014/main" id="{5B9ADE9A-B690-77D0-97E4-D771007D95CA}"/>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1793421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A142B3-C006-E249-DA83-8C4301DDF79D}"/>
              </a:ext>
            </a:extLst>
          </p:cNvPr>
          <p:cNvSpPr txBox="1"/>
          <p:nvPr/>
        </p:nvSpPr>
        <p:spPr>
          <a:xfrm>
            <a:off x="1651000" y="635000"/>
            <a:ext cx="8890000" cy="1477328"/>
          </a:xfrm>
          <a:prstGeom prst="rect">
            <a:avLst/>
          </a:prstGeom>
          <a:noFill/>
        </p:spPr>
        <p:txBody>
          <a:bodyPr vert="horz" wrap="square" rtlCol="0">
            <a:spAutoFit/>
          </a:bodyPr>
          <a:lstStyle/>
          <a:p>
            <a:pPr algn="ctr"/>
            <a:r>
              <a:rPr lang="en-US" sz="3000" b="1">
                <a:latin typeface="Times New Roman" panose="02020603050405020304" pitchFamily="18" charset="0"/>
              </a:rPr>
              <a:t>Where does 'My school experience has helped me learn to engage constructively with people holding different perspectives from my own' rank?</a:t>
            </a:r>
            <a:endParaRPr lang="en-CA" sz="3000" b="1">
              <a:latin typeface="Times New Roman" panose="02020603050405020304" pitchFamily="18" charset="0"/>
            </a:endParaRPr>
          </a:p>
        </p:txBody>
      </p:sp>
      <p:sp>
        <p:nvSpPr>
          <p:cNvPr id="3" name="TextBox 2">
            <a:extLst>
              <a:ext uri="{FF2B5EF4-FFF2-40B4-BE49-F238E27FC236}">
                <a16:creationId xmlns:a16="http://schemas.microsoft.com/office/drawing/2014/main" id="{76DAA126-44F7-0E0F-AA56-B26264B39551}"/>
              </a:ext>
            </a:extLst>
          </p:cNvPr>
          <p:cNvSpPr txBox="1"/>
          <p:nvPr/>
        </p:nvSpPr>
        <p:spPr>
          <a:xfrm>
            <a:off x="1016000" y="2296027"/>
            <a:ext cx="10160000" cy="3416320"/>
          </a:xfrm>
          <a:prstGeom prst="rect">
            <a:avLst/>
          </a:prstGeom>
          <a:noFill/>
        </p:spPr>
        <p:txBody>
          <a:bodyPr vert="horz" wrap="square" rtlCol="0">
            <a:spAutoFit/>
          </a:bodyPr>
          <a:lstStyle/>
          <a:p>
            <a:pPr algn="ctr"/>
            <a:r>
              <a:rPr lang="en-US" sz="2400" dirty="0">
                <a:latin typeface="Times New Roman" panose="02020603050405020304" pitchFamily="18" charset="0"/>
              </a:rPr>
              <a:t>The slides below display where 'My school experience has helped me learn to engage constructively with people holding different perspectives from my own' fits into the rankings for 6 other key measures in the survey. For each of the slides that follow, 'My school experience has helped me learn to engage constructively with people holding different perspectives from my own' rises to very near the top of 35 ranked measures. Tables shown here were selected if the 'My school experience has helped me learn to engage constructively with people holding different perspectives from my own' correlation coefficient was at or above 0.5.</a:t>
            </a:r>
            <a:endParaRPr lang="en-CA" sz="2400" dirty="0">
              <a:latin typeface="Times New Roman" panose="02020603050405020304" pitchFamily="18" charset="0"/>
            </a:endParaRPr>
          </a:p>
        </p:txBody>
      </p:sp>
      <p:pic>
        <p:nvPicPr>
          <p:cNvPr id="5" name="Picture 4">
            <a:extLst>
              <a:ext uri="{FF2B5EF4-FFF2-40B4-BE49-F238E27FC236}">
                <a16:creationId xmlns:a16="http://schemas.microsoft.com/office/drawing/2014/main" id="{F89F75C4-0ACA-1A23-FDDD-9292DB2840EA}"/>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1872142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BDD5964-19E3-B85B-A861-72CAA7D571B6}"/>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I feel respected and valued at school.</a:t>
            </a:r>
          </a:p>
          <a:p>
            <a:pPr algn="ctr"/>
            <a:r>
              <a:rPr lang="en-US" b="1">
                <a:latin typeface="Times New Roman" panose="02020603050405020304" pitchFamily="18" charset="0"/>
              </a:rPr>
              <a:t>(C11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7DB26102-95F4-EABE-AC99-0C9C81C62F3F}"/>
              </a:ext>
            </a:extLst>
          </p:cNvPr>
          <p:cNvPicPr>
            <a:picLocks noChangeAspect="1"/>
          </p:cNvPicPr>
          <p:nvPr/>
        </p:nvPicPr>
        <p:blipFill>
          <a:blip r:embed="rId2"/>
          <a:stretch>
            <a:fillRect/>
          </a:stretch>
        </p:blipFill>
        <p:spPr>
          <a:xfrm>
            <a:off x="2433638" y="2319338"/>
            <a:ext cx="7324725" cy="22193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8DE4D0C4-22F2-5133-C752-82C77950B66F}"/>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595257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59E4EA-5BF6-5C54-B489-2E40F82E2B03}"/>
              </a:ext>
            </a:extLst>
          </p:cNvPr>
          <p:cNvSpPr txBox="1"/>
          <p:nvPr/>
        </p:nvSpPr>
        <p:spPr>
          <a:xfrm>
            <a:off x="1651000" y="635000"/>
            <a:ext cx="8890000" cy="923330"/>
          </a:xfrm>
          <a:prstGeom prst="rect">
            <a:avLst/>
          </a:prstGeom>
          <a:noFill/>
        </p:spPr>
        <p:txBody>
          <a:bodyPr vert="horz" wrap="square" rtlCol="0">
            <a:spAutoFit/>
          </a:bodyPr>
          <a:lstStyle/>
          <a:p>
            <a:pPr algn="ctr"/>
            <a:r>
              <a:rPr lang="en-US" b="1">
                <a:latin typeface="Times New Roman" panose="02020603050405020304" pitchFamily="18" charset="0"/>
              </a:rPr>
              <a:t>I feel that I gain meaningful positive value from being a member of the school community.</a:t>
            </a:r>
          </a:p>
          <a:p>
            <a:pPr algn="ctr"/>
            <a:r>
              <a:rPr lang="en-US" b="1">
                <a:latin typeface="Times New Roman" panose="02020603050405020304" pitchFamily="18" charset="0"/>
              </a:rPr>
              <a:t>(C12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2ED5F48E-DD12-F988-7EF3-160F31BB9175}"/>
              </a:ext>
            </a:extLst>
          </p:cNvPr>
          <p:cNvPicPr>
            <a:picLocks noChangeAspect="1"/>
          </p:cNvPicPr>
          <p:nvPr/>
        </p:nvPicPr>
        <p:blipFill>
          <a:blip r:embed="rId2"/>
          <a:stretch>
            <a:fillRect/>
          </a:stretch>
        </p:blipFill>
        <p:spPr>
          <a:xfrm>
            <a:off x="2433638" y="2419350"/>
            <a:ext cx="7324725" cy="2019300"/>
          </a:xfrm>
          <a:prstGeom prst="rect">
            <a:avLst/>
          </a:prstGeom>
          <a:solidFill>
            <a:schemeClr val="accent1">
              <a:alpha val="0"/>
            </a:schemeClr>
          </a:solidFill>
        </p:spPr>
      </p:pic>
      <p:pic>
        <p:nvPicPr>
          <p:cNvPr id="5" name="Picture 4">
            <a:extLst>
              <a:ext uri="{FF2B5EF4-FFF2-40B4-BE49-F238E27FC236}">
                <a16:creationId xmlns:a16="http://schemas.microsoft.com/office/drawing/2014/main" id="{C69AFA77-8B46-C0E8-FFA4-A9AC7C7F3AF2}"/>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1424072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8334196-F57F-5A1E-3735-6F33CD0EEA71}"/>
              </a:ext>
            </a:extLst>
          </p:cNvPr>
          <p:cNvSpPr txBox="1"/>
          <p:nvPr/>
        </p:nvSpPr>
        <p:spPr>
          <a:xfrm>
            <a:off x="1651000" y="635000"/>
            <a:ext cx="8890000" cy="923330"/>
          </a:xfrm>
          <a:prstGeom prst="rect">
            <a:avLst/>
          </a:prstGeom>
          <a:noFill/>
        </p:spPr>
        <p:txBody>
          <a:bodyPr vert="horz" wrap="square" rtlCol="0">
            <a:spAutoFit/>
          </a:bodyPr>
          <a:lstStyle/>
          <a:p>
            <a:pPr algn="ctr"/>
            <a:r>
              <a:rPr lang="en-US" b="1">
                <a:latin typeface="Times New Roman" panose="02020603050405020304" pitchFamily="18" charset="0"/>
              </a:rPr>
              <a:t>I feel that I make a meaningful positive contribution to the experience of others within the school community.</a:t>
            </a:r>
          </a:p>
          <a:p>
            <a:pPr algn="ctr"/>
            <a:r>
              <a:rPr lang="en-US" b="1">
                <a:latin typeface="Times New Roman" panose="02020603050405020304" pitchFamily="18" charset="0"/>
              </a:rPr>
              <a:t>(C13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0C47BBF9-0E50-5AE0-9DC2-8653A2D34BD2}"/>
              </a:ext>
            </a:extLst>
          </p:cNvPr>
          <p:cNvPicPr>
            <a:picLocks noChangeAspect="1"/>
          </p:cNvPicPr>
          <p:nvPr/>
        </p:nvPicPr>
        <p:blipFill>
          <a:blip r:embed="rId2"/>
          <a:stretch>
            <a:fillRect/>
          </a:stretch>
        </p:blipFill>
        <p:spPr>
          <a:xfrm>
            <a:off x="2433638" y="2719388"/>
            <a:ext cx="7324725" cy="14192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BAD6FBAE-8E8D-B8B8-615C-31D44AA32F11}"/>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4287527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6ED619C-880E-3BC4-55A2-A8DB3EA955BF}"/>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I feel treated as an individual with unique needs, interests, and talents.</a:t>
            </a:r>
          </a:p>
          <a:p>
            <a:pPr algn="ctr"/>
            <a:r>
              <a:rPr lang="en-US" b="1">
                <a:latin typeface="Times New Roman" panose="02020603050405020304" pitchFamily="18" charset="0"/>
              </a:rPr>
              <a:t>(C14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8E58C536-F12B-7E1F-C7FC-722D0335E1A3}"/>
              </a:ext>
            </a:extLst>
          </p:cNvPr>
          <p:cNvPicPr>
            <a:picLocks noChangeAspect="1"/>
          </p:cNvPicPr>
          <p:nvPr/>
        </p:nvPicPr>
        <p:blipFill>
          <a:blip r:embed="rId2"/>
          <a:stretch>
            <a:fillRect/>
          </a:stretch>
        </p:blipFill>
        <p:spPr>
          <a:xfrm>
            <a:off x="2433638" y="2419350"/>
            <a:ext cx="7324725" cy="2019300"/>
          </a:xfrm>
          <a:prstGeom prst="rect">
            <a:avLst/>
          </a:prstGeom>
          <a:solidFill>
            <a:schemeClr val="accent1">
              <a:alpha val="0"/>
            </a:schemeClr>
          </a:solidFill>
        </p:spPr>
      </p:pic>
      <p:pic>
        <p:nvPicPr>
          <p:cNvPr id="5" name="Picture 4">
            <a:extLst>
              <a:ext uri="{FF2B5EF4-FFF2-40B4-BE49-F238E27FC236}">
                <a16:creationId xmlns:a16="http://schemas.microsoft.com/office/drawing/2014/main" id="{8E45EBE0-5664-3A9D-B8F7-FA20992329B5}"/>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1023267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72A3E5F-297E-11F7-81B9-F9DCD024E733}"/>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I feel well supported at school as I strive to meet my potential.</a:t>
            </a:r>
          </a:p>
          <a:p>
            <a:pPr algn="ctr"/>
            <a:r>
              <a:rPr lang="en-US" b="1">
                <a:latin typeface="Times New Roman" panose="02020603050405020304" pitchFamily="18" charset="0"/>
              </a:rPr>
              <a:t>(C15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4292057F-B7EA-88FF-5ADA-16EDAA8A049E}"/>
              </a:ext>
            </a:extLst>
          </p:cNvPr>
          <p:cNvPicPr>
            <a:picLocks noChangeAspect="1"/>
          </p:cNvPicPr>
          <p:nvPr/>
        </p:nvPicPr>
        <p:blipFill>
          <a:blip r:embed="rId2"/>
          <a:stretch>
            <a:fillRect/>
          </a:stretch>
        </p:blipFill>
        <p:spPr>
          <a:xfrm>
            <a:off x="2433638" y="2519363"/>
            <a:ext cx="7324725" cy="18192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DB496D0C-FE5A-D1A5-E73D-EBB20500E748}"/>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15919791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444</Words>
  <Application>Microsoft Office PowerPoint</Application>
  <PresentationFormat>Widescreen</PresentationFormat>
  <Paragraphs>27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Aptos</vt:lpstr>
      <vt:lpstr>Aptos Display</vt: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Kevin Graham</dc:creator>
  <cp:lastModifiedBy>Kevin Graham</cp:lastModifiedBy>
  <cp:revision>3</cp:revision>
  <dcterms:created xsi:type="dcterms:W3CDTF">2024-12-13T23:58:06Z</dcterms:created>
  <dcterms:modified xsi:type="dcterms:W3CDTF">2024-12-13T23:58:28Z</dcterms:modified>
</cp:coreProperties>
</file>