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preferSingleView="1">
    <p:restoredLeft sz="15620"/>
    <p:restoredTop sz="94660"/>
  </p:normalViewPr>
  <p:slideViewPr>
    <p:cSldViewPr snapToGrid="0">
      <p:cViewPr varScale="1">
        <p:scale>
          <a:sx n="130" d="100"/>
          <a:sy n="130" d="100"/>
        </p:scale>
        <p:origin x="156" y="3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2E8066-A215-B29A-4C24-A93FE100B72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88E1A46-3477-22C3-C995-A30756FBF4E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D60859-EF33-9861-DCCA-A80E60D07C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0945C-153C-47B2-8F9C-094F12E2AA46}" type="datetimeFigureOut">
              <a:rPr lang="en-CA" smtClean="0"/>
              <a:t>2024-12-13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3E966D-8E3F-0249-BDEC-4DA42513EA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5C591F-2098-A613-F337-2125212B0A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F7887-DEE0-4627-B7C8-5D94E049A88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597274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8EDC96-0DE1-2E9D-4494-F8D8A39B64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930415A-2BE3-BB86-199E-AD41CE30E4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3AA7C7-FD20-8A1A-F926-627812FA52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0945C-153C-47B2-8F9C-094F12E2AA46}" type="datetimeFigureOut">
              <a:rPr lang="en-CA" smtClean="0"/>
              <a:t>2024-12-13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737E7F-8CF2-5F23-40B7-7FDC58730B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9EF229-873B-E7D6-DF1B-70D247EB86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F7887-DEE0-4627-B7C8-5D94E049A88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768495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0A9B0FA-F769-2AD9-4742-D4E3282AAE1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AEC61C5-1516-3353-FE86-FC3A2A8F8FE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9105CE-3797-6C46-E6E5-645E673278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0945C-153C-47B2-8F9C-094F12E2AA46}" type="datetimeFigureOut">
              <a:rPr lang="en-CA" smtClean="0"/>
              <a:t>2024-12-13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88E74E-41EF-407F-89F6-DC60E841F5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2E6E25-2811-7ED1-1C51-BBAE29AC8C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F7887-DEE0-4627-B7C8-5D94E049A88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253634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A67D53-E400-68AC-05D2-F72E531934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C20339-07A6-68E3-6986-3BE7F091E4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D19F7A-F6C6-FF5B-FF2E-5E49933AA2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0945C-153C-47B2-8F9C-094F12E2AA46}" type="datetimeFigureOut">
              <a:rPr lang="en-CA" smtClean="0"/>
              <a:t>2024-12-13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C6E057-E9E3-BA86-4CE7-65D490BACD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6B1DA5-F4EA-BE99-968F-253B8FDD2C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F7887-DEE0-4627-B7C8-5D94E049A88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251858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7D29B3-5A94-DBB9-01AE-B4979D96C7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23292DD-6BE6-3A54-1A00-5CAA093DF5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70A5FA-FB21-D456-3AF0-FDDE172F48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0945C-153C-47B2-8F9C-094F12E2AA46}" type="datetimeFigureOut">
              <a:rPr lang="en-CA" smtClean="0"/>
              <a:t>2024-12-13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7DE31A-2905-7D24-829D-74357E3C2D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29D67A-2779-533A-5EAA-06C3A660B8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F7887-DEE0-4627-B7C8-5D94E049A88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770385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2553A2-0615-F172-EBAA-6322D12645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BFF36F-E0F6-EB82-CD9A-FE72FD42AC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52343F9-014F-C716-9573-334E5E8F3E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15038C2-C6E1-64EA-2419-9C07211614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0945C-153C-47B2-8F9C-094F12E2AA46}" type="datetimeFigureOut">
              <a:rPr lang="en-CA" smtClean="0"/>
              <a:t>2024-12-13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3CA0D5-4719-81D4-225A-33999ED28D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5CC4491-48C0-40F6-D191-FA3CA2B3B3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F7887-DEE0-4627-B7C8-5D94E049A88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27156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04809A-2CD7-BAFB-F721-539BD8CAB3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70C31C-7882-9891-F03E-21EB5153C1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E424D4E-12FF-0FAE-47F0-CB2809B123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6C924B5-66B1-3705-C614-71A124A525E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413850F-7F69-A716-0CBF-66CF91C1827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A141A1A-1DC8-C9E0-D7D4-F68A87301D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0945C-153C-47B2-8F9C-094F12E2AA46}" type="datetimeFigureOut">
              <a:rPr lang="en-CA" smtClean="0"/>
              <a:t>2024-12-13</a:t>
            </a:fld>
            <a:endParaRPr lang="en-C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2E6262A-3F86-9BFE-62B5-F99D5AF589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6247E5C-2A11-BD00-C4DC-A5076990BA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F7887-DEE0-4627-B7C8-5D94E049A88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911867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F7218F-24B9-77F7-27CB-3A3C1612CD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FF3D929-8F58-9AA6-CFE3-C21E17293A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0945C-153C-47B2-8F9C-094F12E2AA46}" type="datetimeFigureOut">
              <a:rPr lang="en-CA" smtClean="0"/>
              <a:t>2024-12-13</a:t>
            </a:fld>
            <a:endParaRPr lang="en-C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0FEE4BD-B294-3C06-8E54-5F4E40321E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C71DBA1-D9D1-9F5A-A48E-5F5B1EE5F1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F7887-DEE0-4627-B7C8-5D94E049A88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987068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AD0B910-0AE2-3C16-EACA-5384B7B62C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0945C-153C-47B2-8F9C-094F12E2AA46}" type="datetimeFigureOut">
              <a:rPr lang="en-CA" smtClean="0"/>
              <a:t>2024-12-13</a:t>
            </a:fld>
            <a:endParaRPr lang="en-C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DA5FD3C-AE48-7267-04D9-EA1A35ABC8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50D0161-1344-75CE-CD5E-9361F405A9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F7887-DEE0-4627-B7C8-5D94E049A88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762244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16907D-D5FC-1B06-BD73-195A0D09CF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2B71F2-FDA0-019C-6EC6-B3EC9ADE23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AB4463F-6A48-86F1-6358-C3E8A2C7224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57161B2-7E10-152B-B809-AAD78DFA4D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0945C-153C-47B2-8F9C-094F12E2AA46}" type="datetimeFigureOut">
              <a:rPr lang="en-CA" smtClean="0"/>
              <a:t>2024-12-13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9C4B932-7F65-B6F5-D40B-AACD49C946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DC53B33-BF57-E8B3-10FD-B101811749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F7887-DEE0-4627-B7C8-5D94E049A88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491155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7FF0C9-1DE8-8439-9E07-CA4DC286C2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85A95D6-1E7D-662F-019E-0A8CDAE9252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5196B6A-9306-22F8-D8F4-43948929F34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A01BA1-6AD8-9969-7D85-F31EEB6C8D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0945C-153C-47B2-8F9C-094F12E2AA46}" type="datetimeFigureOut">
              <a:rPr lang="en-CA" smtClean="0"/>
              <a:t>2024-12-13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3631FC4-31AD-FE76-0D26-A36A24530E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3DD1EE5-B85A-7A07-CBDA-E0CD32ACF9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F7887-DEE0-4627-B7C8-5D94E049A88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326688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76869"/>
            </a:gs>
            <a:gs pos="100000">
              <a:srgbClr val="BBE0E3"/>
            </a:gs>
          </a:gsLst>
          <a:lin ang="81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C7A62ED-1C0C-435C-8C4D-C57C0EDE3E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442881B-A9C0-687A-E744-DF93358B96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C8B6D8-956F-2DD4-1BF3-AD95DF37CAF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1B0945C-153C-47B2-8F9C-094F12E2AA46}" type="datetimeFigureOut">
              <a:rPr lang="en-CA" smtClean="0"/>
              <a:t>2024-12-13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0E563B-99A6-42B1-DC82-1271825E779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BEE094-1FE1-8CA7-59B2-41E385277F7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C7F7887-DEE0-4627-B7C8-5D94E049A88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085337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214321C-B38D-14AB-9629-F9B29E50475A}"/>
              </a:ext>
            </a:extLst>
          </p:cNvPr>
          <p:cNvSpPr txBox="1"/>
          <p:nvPr/>
        </p:nvSpPr>
        <p:spPr>
          <a:xfrm>
            <a:off x="1651000" y="635000"/>
            <a:ext cx="8890000" cy="1015663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en-US" sz="3000" b="1">
                <a:latin typeface="Times New Roman" panose="02020603050405020304" pitchFamily="18" charset="0"/>
              </a:rPr>
              <a:t>I feel capable of handling the day-to-day academic workload.</a:t>
            </a:r>
            <a:endParaRPr lang="en-CA" sz="3000" b="1">
              <a:latin typeface="Times New Roman" panose="02020603050405020304" pitchFamily="18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EC00FB4-CDE1-412E-2490-749895108D4E}"/>
              </a:ext>
            </a:extLst>
          </p:cNvPr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95000" y="6223000"/>
            <a:ext cx="1257300" cy="5080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55DBE6B-9FE2-9B1B-FE27-CD533047A1E5}"/>
              </a:ext>
            </a:extLst>
          </p:cNvPr>
          <p:cNvSpPr txBox="1"/>
          <p:nvPr/>
        </p:nvSpPr>
        <p:spPr>
          <a:xfrm>
            <a:off x="1016000" y="2921000"/>
            <a:ext cx="10160000" cy="1938992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en-US" sz="2400">
                <a:latin typeface="Times New Roman" panose="02020603050405020304" pitchFamily="18" charset="0"/>
              </a:rPr>
              <a:t>36 measures in the Community and Belonging Survey of Students 2024 were compared to each other, generating 630 associations.</a:t>
            </a:r>
          </a:p>
          <a:p>
            <a:pPr algn="ctr"/>
            <a:endParaRPr lang="en-US" sz="2400">
              <a:latin typeface="Times New Roman" panose="02020603050405020304" pitchFamily="18" charset="0"/>
            </a:endParaRPr>
          </a:p>
          <a:p>
            <a:pPr algn="ctr"/>
            <a:r>
              <a:rPr lang="en-US" sz="2400">
                <a:latin typeface="Times New Roman" panose="02020603050405020304" pitchFamily="18" charset="0"/>
              </a:rPr>
              <a:t>Each of the 36 resulting tables displays ranked correlation coefficients for each measure against 35 other measures.</a:t>
            </a:r>
            <a:endParaRPr lang="en-CA" sz="240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0952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FF24678-4F72-B32F-8A62-6BCF943D530B}"/>
              </a:ext>
            </a:extLst>
          </p:cNvPr>
          <p:cNvSpPr txBox="1"/>
          <p:nvPr/>
        </p:nvSpPr>
        <p:spPr>
          <a:xfrm>
            <a:off x="1651000" y="635000"/>
            <a:ext cx="8890000" cy="1477328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en-US" sz="3000" b="1">
                <a:latin typeface="Times New Roman" panose="02020603050405020304" pitchFamily="18" charset="0"/>
              </a:rPr>
              <a:t>How does 'I feel capable of handling the day-to-day academic workload' connect to other measures in the survey?</a:t>
            </a:r>
            <a:endParaRPr lang="en-CA" sz="3000" b="1">
              <a:latin typeface="Times New Roman" panose="02020603050405020304" pitchFamily="18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56A115A-5AEA-8DC1-D4A7-2DF9293A8AEB}"/>
              </a:ext>
            </a:extLst>
          </p:cNvPr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95000" y="6223000"/>
            <a:ext cx="1257300" cy="5080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BC40CD03-EDCC-6934-CDE5-85176F75B99A}"/>
              </a:ext>
            </a:extLst>
          </p:cNvPr>
          <p:cNvSpPr txBox="1"/>
          <p:nvPr/>
        </p:nvSpPr>
        <p:spPr>
          <a:xfrm>
            <a:off x="1016000" y="2828836"/>
            <a:ext cx="10160000" cy="1200329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en-US" sz="2400">
                <a:latin typeface="Times New Roman" panose="02020603050405020304" pitchFamily="18" charset="0"/>
              </a:rPr>
              <a:t>The next slide shows the top 2 ranked correlations linked to 'I feel capable of handling the day-to-day academic workload' (under the condition that the corresponding p-value &lt; .01).</a:t>
            </a:r>
            <a:endParaRPr lang="en-CA" sz="240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47966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89F7CF4-D0A7-7900-9F9B-C6B2FF0A0331}"/>
              </a:ext>
            </a:extLst>
          </p:cNvPr>
          <p:cNvSpPr txBox="1"/>
          <p:nvPr/>
        </p:nvSpPr>
        <p:spPr>
          <a:xfrm>
            <a:off x="1651000" y="635000"/>
            <a:ext cx="8890000" cy="646331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en-US" b="1">
                <a:latin typeface="Times New Roman" panose="02020603050405020304" pitchFamily="18" charset="0"/>
              </a:rPr>
              <a:t>I feel capable of handling the day-to-day academic workload.</a:t>
            </a:r>
          </a:p>
          <a:p>
            <a:pPr algn="ctr"/>
            <a:r>
              <a:rPr lang="en-US" b="1">
                <a:latin typeface="Times New Roman" panose="02020603050405020304" pitchFamily="18" charset="0"/>
              </a:rPr>
              <a:t>(C7 Agreement)</a:t>
            </a:r>
            <a:endParaRPr lang="en-CA" b="1">
              <a:latin typeface="Times New Roman" panose="02020603050405020304" pitchFamily="18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39BFCF5-A820-8ACD-80A7-5270A578514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3638" y="3219450"/>
            <a:ext cx="7324725" cy="41910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9A30F6A7-0C52-4BD0-D9B9-335F68A6E6CE}"/>
              </a:ext>
            </a:extLst>
          </p:cNvPr>
          <p:cNvSpPr txBox="1"/>
          <p:nvPr/>
        </p:nvSpPr>
        <p:spPr>
          <a:xfrm>
            <a:off x="1016000" y="4267200"/>
            <a:ext cx="10160000" cy="646331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en-US" b="1">
                <a:latin typeface="Times New Roman" panose="02020603050405020304" pitchFamily="18" charset="0"/>
              </a:rPr>
              <a:t>33 other measures ranked below these 2 in terms of their correlation with 'I feel capable of handling the day-to-day academic workload'.</a:t>
            </a:r>
            <a:endParaRPr lang="en-CA" b="1">
              <a:latin typeface="Times New Roman" panose="02020603050405020304" pitchFamily="18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EBC2B6D-A2FF-8089-C025-16D09423F020}"/>
              </a:ext>
            </a:extLst>
          </p:cNvPr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95000" y="6223000"/>
            <a:ext cx="1257300" cy="50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46764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C291412-C265-ECF1-844A-3F55CAD400D8}"/>
              </a:ext>
            </a:extLst>
          </p:cNvPr>
          <p:cNvSpPr txBox="1"/>
          <p:nvPr/>
        </p:nvSpPr>
        <p:spPr>
          <a:xfrm>
            <a:off x="1651000" y="635000"/>
            <a:ext cx="8890000" cy="1015663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en-US" sz="3000" b="1">
                <a:latin typeface="Times New Roman" panose="02020603050405020304" pitchFamily="18" charset="0"/>
              </a:rPr>
              <a:t>Where does 'I feel capable of handling the day-to-day academic workload' rank?</a:t>
            </a:r>
            <a:endParaRPr lang="en-CA" sz="3000" b="1">
              <a:latin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E1AF9A2-E21D-1B9C-B4FC-CABD30B64563}"/>
              </a:ext>
            </a:extLst>
          </p:cNvPr>
          <p:cNvSpPr txBox="1"/>
          <p:nvPr/>
        </p:nvSpPr>
        <p:spPr>
          <a:xfrm>
            <a:off x="1016000" y="2274838"/>
            <a:ext cx="10160000" cy="2308324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en-US" sz="2400">
                <a:latin typeface="Times New Roman" panose="02020603050405020304" pitchFamily="18" charset="0"/>
              </a:rPr>
              <a:t>The slides below display where 'I feel capable of handling the day-to-day academic workload' fits into the rankings for 0 other key measures in the survey. For each of the slides that follow, 'I feel capable of handling the day-to-day academic workload' rises to very near the top of 35 ranked measures. Tables shown here were selected if the 'I feel capable of handling the day-to-day academic workload' correlation coefficient was at or above 0.5.</a:t>
            </a:r>
            <a:endParaRPr lang="en-CA" sz="2400">
              <a:latin typeface="Times New Roman" panose="02020603050405020304" pitchFamily="18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D32C866-87F3-6425-1548-7B5ADEFF820C}"/>
              </a:ext>
            </a:extLst>
          </p:cNvPr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95000" y="6223000"/>
            <a:ext cx="1257300" cy="50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86810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7C1D2D9-F13A-54FD-4021-C577388D4696}"/>
              </a:ext>
            </a:extLst>
          </p:cNvPr>
          <p:cNvSpPr txBox="1"/>
          <p:nvPr/>
        </p:nvSpPr>
        <p:spPr>
          <a:xfrm>
            <a:off x="1651000" y="2540000"/>
            <a:ext cx="8890000" cy="553998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en-CA" sz="3000" b="1">
                <a:latin typeface="Times New Roman" panose="02020603050405020304" pitchFamily="18" charset="0"/>
              </a:rPr>
              <a:t>End of Presentation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473C3D5-0AB8-EB96-53F7-FD794CBE2D9E}"/>
              </a:ext>
            </a:extLst>
          </p:cNvPr>
          <p:cNvSpPr txBox="1"/>
          <p:nvPr/>
        </p:nvSpPr>
        <p:spPr>
          <a:xfrm>
            <a:off x="1905000" y="5080000"/>
            <a:ext cx="6350000" cy="92333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>
                <a:latin typeface="Times New Roman" panose="02020603050405020304" pitchFamily="18" charset="0"/>
              </a:rPr>
              <a:t>This file was prepared by Kevin Graham</a:t>
            </a:r>
          </a:p>
          <a:p>
            <a:r>
              <a:rPr lang="en-US">
                <a:latin typeface="Times New Roman" panose="02020603050405020304" pitchFamily="18" charset="0"/>
              </a:rPr>
              <a:t>President, Lookout Management Inc.</a:t>
            </a:r>
          </a:p>
          <a:p>
            <a:r>
              <a:rPr lang="en-US">
                <a:latin typeface="Times New Roman" panose="02020603050405020304" pitchFamily="18" charset="0"/>
              </a:rPr>
              <a:t>kevin@lookoutmanagement.com</a:t>
            </a:r>
            <a:endParaRPr lang="en-CA">
              <a:latin typeface="Times New Roman" panose="02020603050405020304" pitchFamily="18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AF31DFC-DE08-2976-38D4-A0695AD14991}"/>
              </a:ext>
            </a:extLst>
          </p:cNvPr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95000" y="6223000"/>
            <a:ext cx="1257300" cy="50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55861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256</Words>
  <Application>Microsoft Office PowerPoint</Application>
  <PresentationFormat>Widescreen</PresentationFormat>
  <Paragraphs>15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Aptos</vt:lpstr>
      <vt:lpstr>Aptos Display</vt:lpstr>
      <vt:lpstr>Arial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Kevin Graham</dc:creator>
  <cp:lastModifiedBy>Kevin Graham</cp:lastModifiedBy>
  <cp:revision>2</cp:revision>
  <dcterms:created xsi:type="dcterms:W3CDTF">2024-12-13T23:52:34Z</dcterms:created>
  <dcterms:modified xsi:type="dcterms:W3CDTF">2024-12-13T23:52:35Z</dcterms:modified>
</cp:coreProperties>
</file>