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8A9D7-E4B5-09F1-7DD4-D04D305468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5F47403-CE2A-028A-4181-999D028429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329D159-23BD-8ABD-0046-AB1ECBF8299D}"/>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5" name="Footer Placeholder 4">
            <a:extLst>
              <a:ext uri="{FF2B5EF4-FFF2-40B4-BE49-F238E27FC236}">
                <a16:creationId xmlns:a16="http://schemas.microsoft.com/office/drawing/2014/main" id="{AB5D3E9C-19EA-B217-CB05-524F1DC4D96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BED86A7-7F9B-0E5A-403B-BF464C7D75A8}"/>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2264233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D753C-FAFF-17D9-474E-5612AFF121B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135971-A2A1-67AA-6BF3-84A131AAF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7110E9-9623-08FC-88E7-FF387AE0AC1B}"/>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5" name="Footer Placeholder 4">
            <a:extLst>
              <a:ext uri="{FF2B5EF4-FFF2-40B4-BE49-F238E27FC236}">
                <a16:creationId xmlns:a16="http://schemas.microsoft.com/office/drawing/2014/main" id="{67593864-FE7C-1779-0243-582B5817D2F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AF8C860-4C3C-F8B1-BA7D-DA904EB908C4}"/>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292017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8699B1-B9F5-C087-3D32-849E4E6124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8C2FD03-694F-1C15-4140-161E33C859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6567610-F665-1ADB-B99F-3935FE194DD2}"/>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5" name="Footer Placeholder 4">
            <a:extLst>
              <a:ext uri="{FF2B5EF4-FFF2-40B4-BE49-F238E27FC236}">
                <a16:creationId xmlns:a16="http://schemas.microsoft.com/office/drawing/2014/main" id="{7667AAC2-A846-5E8D-E240-B7F18C4BDB2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3B9701B-7D52-FCC9-7783-5C2DB1158084}"/>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225402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C105-8A2B-A64A-D86C-584988B927A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9D6A17C-F4FB-DE20-BA18-EC87561538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126521F-5273-A75B-E6E6-337CC0D447E7}"/>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5" name="Footer Placeholder 4">
            <a:extLst>
              <a:ext uri="{FF2B5EF4-FFF2-40B4-BE49-F238E27FC236}">
                <a16:creationId xmlns:a16="http://schemas.microsoft.com/office/drawing/2014/main" id="{04D4E5FB-0A6B-C9B7-BADC-F126362D079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CA551C-6D1A-FCB9-05FE-B075327B1825}"/>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2485915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4D14B-9F44-1A2E-5D84-12AD8AC8C6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B971B67-AA94-09C4-1A30-90C57654EE3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807476-E9A2-4F58-2E98-D6F2952335DE}"/>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5" name="Footer Placeholder 4">
            <a:extLst>
              <a:ext uri="{FF2B5EF4-FFF2-40B4-BE49-F238E27FC236}">
                <a16:creationId xmlns:a16="http://schemas.microsoft.com/office/drawing/2014/main" id="{9EB94277-BDCD-4F36-2732-921E51B5710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D33EA0-7B4C-9084-6A10-3EE8AE4C78E8}"/>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328991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5955B-B043-891B-C4A1-FA3B186BB74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453F6E2-8F73-DE4C-FFC4-583D76BEDE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EBFC603-9F71-BA84-8046-646CE2078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49F115A4-27CE-7E27-A15E-CC8E955B079D}"/>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6" name="Footer Placeholder 5">
            <a:extLst>
              <a:ext uri="{FF2B5EF4-FFF2-40B4-BE49-F238E27FC236}">
                <a16:creationId xmlns:a16="http://schemas.microsoft.com/office/drawing/2014/main" id="{DFE676F8-A2C3-8742-D8C1-71C7A3A7D71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4F74829-6235-E404-E896-39A863DCAB06}"/>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182987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F4DB5-3964-8216-052A-3B31FE28326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F22DF35-8230-0D16-4629-D0C7A6FA15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B201C3-C46B-A7E1-562E-54FF31C403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E63C7D3-8385-6EBC-E5B5-28918C4D4E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4FBD17-6195-75E8-3254-4B900AD0AA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A169AE1-92AE-E425-9BBB-833B5D1477D2}"/>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8" name="Footer Placeholder 7">
            <a:extLst>
              <a:ext uri="{FF2B5EF4-FFF2-40B4-BE49-F238E27FC236}">
                <a16:creationId xmlns:a16="http://schemas.microsoft.com/office/drawing/2014/main" id="{3C6402E9-2633-B23D-2FA5-9D89FCAA7C3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760B140-735C-DF20-3510-4EB810D2BC59}"/>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409647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93723-CA37-F11D-D323-4BDB06801CE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87C169A-7568-B7E5-7C6E-C9DFD8F97C52}"/>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4" name="Footer Placeholder 3">
            <a:extLst>
              <a:ext uri="{FF2B5EF4-FFF2-40B4-BE49-F238E27FC236}">
                <a16:creationId xmlns:a16="http://schemas.microsoft.com/office/drawing/2014/main" id="{876377F9-438F-0A4A-2C3D-68AD188327C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3194CB6-C1B0-EB1B-FD04-92F335A095BE}"/>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237243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8E502A-D2EA-CF60-925B-401AD664C9AA}"/>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3" name="Footer Placeholder 2">
            <a:extLst>
              <a:ext uri="{FF2B5EF4-FFF2-40B4-BE49-F238E27FC236}">
                <a16:creationId xmlns:a16="http://schemas.microsoft.com/office/drawing/2014/main" id="{3B56B232-99D3-108A-2FE9-2A8DE3DB0DC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2478E36-454F-FFC8-C281-9DA8CA5552F1}"/>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3571090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FB8FB-8F14-A8A2-BED6-A6F332C642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6A6BF86-D57E-934A-9151-169DF5200C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A3FE02E-A983-A653-E37D-E5BE25B24E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1D270-7A73-989E-E32C-976C0A35FF46}"/>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6" name="Footer Placeholder 5">
            <a:extLst>
              <a:ext uri="{FF2B5EF4-FFF2-40B4-BE49-F238E27FC236}">
                <a16:creationId xmlns:a16="http://schemas.microsoft.com/office/drawing/2014/main" id="{23E10E24-C1B9-B804-2982-E4201A55BCF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3CF64E0-A813-0F30-CD82-59EC2635035E}"/>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165685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0ACE6-3AFF-3C0C-0630-6E666E4894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08C56F7-0042-0FA4-1AD5-19B7AF28E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02F4F175-6EB3-05D7-72B2-6167A4710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EC0835-9503-6A06-DF55-E0F6B9930432}"/>
              </a:ext>
            </a:extLst>
          </p:cNvPr>
          <p:cNvSpPr>
            <a:spLocks noGrp="1"/>
          </p:cNvSpPr>
          <p:nvPr>
            <p:ph type="dt" sz="half" idx="10"/>
          </p:nvPr>
        </p:nvSpPr>
        <p:spPr/>
        <p:txBody>
          <a:bodyPr/>
          <a:lstStyle/>
          <a:p>
            <a:fld id="{0605AC5C-C517-4BC6-8821-7CC1982B652D}" type="datetimeFigureOut">
              <a:rPr lang="en-CA" smtClean="0"/>
              <a:t>2024-12-13</a:t>
            </a:fld>
            <a:endParaRPr lang="en-CA"/>
          </a:p>
        </p:txBody>
      </p:sp>
      <p:sp>
        <p:nvSpPr>
          <p:cNvPr id="6" name="Footer Placeholder 5">
            <a:extLst>
              <a:ext uri="{FF2B5EF4-FFF2-40B4-BE49-F238E27FC236}">
                <a16:creationId xmlns:a16="http://schemas.microsoft.com/office/drawing/2014/main" id="{1E2F06BE-24F3-15CA-C2C7-DBE00CDCB37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D2B3FF2-5D33-DBF9-E45F-A4B0272D952D}"/>
              </a:ext>
            </a:extLst>
          </p:cNvPr>
          <p:cNvSpPr>
            <a:spLocks noGrp="1"/>
          </p:cNvSpPr>
          <p:nvPr>
            <p:ph type="sldNum" sz="quarter" idx="12"/>
          </p:nvPr>
        </p:nvSpPr>
        <p:spPr/>
        <p:txBody>
          <a:bodyPr/>
          <a:lstStyle/>
          <a:p>
            <a:fld id="{8DEC5499-3681-4258-9E56-45C1E9A03CC7}" type="slidenum">
              <a:rPr lang="en-CA" smtClean="0"/>
              <a:t>‹#›</a:t>
            </a:fld>
            <a:endParaRPr lang="en-CA"/>
          </a:p>
        </p:txBody>
      </p:sp>
    </p:spTree>
    <p:extLst>
      <p:ext uri="{BB962C8B-B14F-4D97-AF65-F5344CB8AC3E}">
        <p14:creationId xmlns:p14="http://schemas.microsoft.com/office/powerpoint/2010/main" val="117852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F34D95-2755-F4CB-4E5E-01DA28006D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EFC63BA-96A5-A375-CAEB-C720840FDA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95C1E88-1C19-DF71-23A4-047B3037CA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605AC5C-C517-4BC6-8821-7CC1982B652D}" type="datetimeFigureOut">
              <a:rPr lang="en-CA" smtClean="0"/>
              <a:t>2024-12-13</a:t>
            </a:fld>
            <a:endParaRPr lang="en-CA"/>
          </a:p>
        </p:txBody>
      </p:sp>
      <p:sp>
        <p:nvSpPr>
          <p:cNvPr id="5" name="Footer Placeholder 4">
            <a:extLst>
              <a:ext uri="{FF2B5EF4-FFF2-40B4-BE49-F238E27FC236}">
                <a16:creationId xmlns:a16="http://schemas.microsoft.com/office/drawing/2014/main" id="{FA3BD55F-2CD7-93E2-3AAB-A891EC646C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96BEDBF6-FFF7-975F-C60E-97AA8C51E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DEC5499-3681-4258-9E56-45C1E9A03CC7}" type="slidenum">
              <a:rPr lang="en-CA" smtClean="0"/>
              <a:t>‹#›</a:t>
            </a:fld>
            <a:endParaRPr lang="en-CA"/>
          </a:p>
        </p:txBody>
      </p:sp>
    </p:spTree>
    <p:extLst>
      <p:ext uri="{BB962C8B-B14F-4D97-AF65-F5344CB8AC3E}">
        <p14:creationId xmlns:p14="http://schemas.microsoft.com/office/powerpoint/2010/main" val="3879548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924F18-47F9-CE7C-F09F-CB76EBA13863}"/>
              </a:ext>
            </a:extLst>
          </p:cNvPr>
          <p:cNvSpPr txBox="1"/>
          <p:nvPr/>
        </p:nvSpPr>
        <p:spPr>
          <a:xfrm>
            <a:off x="1651000" y="635000"/>
            <a:ext cx="8890000" cy="553998"/>
          </a:xfrm>
          <a:prstGeom prst="rect">
            <a:avLst/>
          </a:prstGeom>
          <a:noFill/>
        </p:spPr>
        <p:txBody>
          <a:bodyPr vert="horz" wrap="square" rtlCol="0">
            <a:spAutoFit/>
          </a:bodyPr>
          <a:lstStyle/>
          <a:p>
            <a:pPr algn="ctr"/>
            <a:r>
              <a:rPr lang="en-US" sz="3000" b="1">
                <a:latin typeface="Times New Roman" panose="02020603050405020304" pitchFamily="18" charset="0"/>
              </a:rPr>
              <a:t>I am comfortable being myself at school.</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CD54B47F-D69A-3009-4D5D-17B84F538833}"/>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13EA01B1-E5EF-1968-0245-46AC8D242DB5}"/>
              </a:ext>
            </a:extLst>
          </p:cNvPr>
          <p:cNvSpPr txBox="1"/>
          <p:nvPr/>
        </p:nvSpPr>
        <p:spPr>
          <a:xfrm>
            <a:off x="1016000" y="24638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1715864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DA39FA-8A35-3AB0-3326-1DF5B3B7849D}"/>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treated as an individual with unique needs, interests, and talents.</a:t>
            </a:r>
          </a:p>
          <a:p>
            <a:pPr algn="ctr"/>
            <a:r>
              <a:rPr lang="en-US" b="1">
                <a:latin typeface="Times New Roman" panose="02020603050405020304" pitchFamily="18" charset="0"/>
              </a:rPr>
              <a:t>(C14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7B476085-3EE3-FF2A-9D45-03351F8F3944}"/>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7E1FCDD-3690-ABB9-514B-FDADB180B657}"/>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43593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E6C881-E59E-87A2-736A-14EB24B6DB33}"/>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D3280770-ED25-E0AF-59C7-191DD3ED9853}"/>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CFFC2682-F355-73EA-6D79-EEA3A27ED49E}"/>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679962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0630FB-F30F-CE22-B038-61B501F5921F}"/>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How does 'I am comfortable being myself at school'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35BD8391-8A43-3161-1033-D997726DE488}"/>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17EA36EB-B5F2-E046-E3AB-9A4D403907D6}"/>
              </a:ext>
            </a:extLst>
          </p:cNvPr>
          <p:cNvSpPr txBox="1"/>
          <p:nvPr/>
        </p:nvSpPr>
        <p:spPr>
          <a:xfrm>
            <a:off x="1016000" y="2828836"/>
            <a:ext cx="10160000" cy="1200329"/>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6 ranked correlations linked to 'I am comfortable being myself at school'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1445882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C4A0729-9E84-57C2-783F-4731C8636D00}"/>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am comfortable being myself at school.</a:t>
            </a:r>
          </a:p>
          <a:p>
            <a:pPr algn="ctr"/>
            <a:r>
              <a:rPr lang="en-US" b="1">
                <a:latin typeface="Times New Roman" panose="02020603050405020304" pitchFamily="18" charset="0"/>
              </a:rPr>
              <a:t>(C2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A0629804-1D4E-9751-357C-82C63C6C42ED}"/>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sp>
        <p:nvSpPr>
          <p:cNvPr id="4" name="TextBox 3">
            <a:extLst>
              <a:ext uri="{FF2B5EF4-FFF2-40B4-BE49-F238E27FC236}">
                <a16:creationId xmlns:a16="http://schemas.microsoft.com/office/drawing/2014/main" id="{B078255E-4361-B749-CB10-9A019FEC0DFE}"/>
              </a:ext>
            </a:extLst>
          </p:cNvPr>
          <p:cNvSpPr txBox="1"/>
          <p:nvPr/>
        </p:nvSpPr>
        <p:spPr>
          <a:xfrm>
            <a:off x="1016000" y="4673600"/>
            <a:ext cx="10160000" cy="646331"/>
          </a:xfrm>
          <a:prstGeom prst="rect">
            <a:avLst/>
          </a:prstGeom>
          <a:noFill/>
        </p:spPr>
        <p:txBody>
          <a:bodyPr vert="horz" wrap="square" rtlCol="0">
            <a:spAutoFit/>
          </a:bodyPr>
          <a:lstStyle/>
          <a:p>
            <a:pPr algn="ctr"/>
            <a:r>
              <a:rPr lang="en-US" b="1">
                <a:latin typeface="Times New Roman" panose="02020603050405020304" pitchFamily="18" charset="0"/>
              </a:rPr>
              <a:t>29 other measures ranked below these 6 in terms of their correlation with 'I am comfortable being myself at school'.</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A5E226FF-BDF9-828F-1933-CB6E6C6D8463}"/>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86320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C9B07D-5635-8326-B32F-27E82CB8678A}"/>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Where does 'I am comfortable being myself at school'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FCF0DEF5-D687-DF60-08AD-98DB1306B4DE}"/>
              </a:ext>
            </a:extLst>
          </p:cNvPr>
          <p:cNvSpPr txBox="1"/>
          <p:nvPr/>
        </p:nvSpPr>
        <p:spPr>
          <a:xfrm>
            <a:off x="1016000" y="2459504"/>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The slides below display where 'I am comfortable being myself at school' fits into the rankings for 6 other key measures in the survey. For each of the slides that follow, 'I am comfortable being myself at school' rises to very near the top of 35 ranked measures. Tables shown here were selected if the 'I am comfortable being myself at school' correlation coefficient was at or above 0.5.</a:t>
            </a:r>
            <a:endParaRPr lang="en-CA" sz="2400">
              <a:latin typeface="Times New Roman" panose="02020603050405020304" pitchFamily="18" charset="0"/>
            </a:endParaRPr>
          </a:p>
        </p:txBody>
      </p:sp>
      <p:pic>
        <p:nvPicPr>
          <p:cNvPr id="5" name="Picture 4">
            <a:extLst>
              <a:ext uri="{FF2B5EF4-FFF2-40B4-BE49-F238E27FC236}">
                <a16:creationId xmlns:a16="http://schemas.microsoft.com/office/drawing/2014/main" id="{36EAA447-EC6B-EF04-CBA5-469777C49AB7}"/>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27957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86C357D-1E8F-08B4-3DE2-29A25E2E5A78}"/>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a strong sense of belonging at the school.</a:t>
            </a:r>
          </a:p>
          <a:p>
            <a:pPr algn="ctr"/>
            <a:r>
              <a:rPr lang="en-US" b="1">
                <a:latin typeface="Times New Roman" panose="02020603050405020304" pitchFamily="18" charset="0"/>
              </a:rPr>
              <a:t>(C6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16DCF98F-4965-2ADF-45B7-59DDEB16FB4E}"/>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CA2A71C-AD79-9671-74DB-E81DA7CC0BC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42327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F186DD-9E30-8697-01C4-06341FA9AD69}"/>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emotionally safe while at school.</a:t>
            </a:r>
          </a:p>
          <a:p>
            <a:pPr algn="ctr"/>
            <a:r>
              <a:rPr lang="en-US" b="1">
                <a:latin typeface="Times New Roman" panose="02020603050405020304" pitchFamily="18" charset="0"/>
              </a:rPr>
              <a:t>(C8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44ABE420-6D4D-9A53-F3DD-2ECE8B128049}"/>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7F90F212-87B8-BB03-4CF8-FC3B64D6821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681991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A5DC39-5D30-0C65-7DC1-D976FB804B45}"/>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encouraged to express my opinion.</a:t>
            </a:r>
          </a:p>
          <a:p>
            <a:pPr algn="ctr"/>
            <a:r>
              <a:rPr lang="en-US" b="1">
                <a:latin typeface="Times New Roman" panose="02020603050405020304" pitchFamily="18" charset="0"/>
              </a:rPr>
              <a:t>(C9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41610EEF-0B49-D4AE-A2D7-1C8E0FAF6E8F}"/>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A72C3A38-DA1D-BCFF-0D7A-94E124ED9A4A}"/>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447797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ECF55A-0B15-3935-C2F0-57846664BE16}"/>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respected and valued at school.</a:t>
            </a:r>
          </a:p>
          <a:p>
            <a:pPr algn="ctr"/>
            <a:r>
              <a:rPr lang="en-US" b="1">
                <a:latin typeface="Times New Roman" panose="02020603050405020304" pitchFamily="18" charset="0"/>
              </a:rPr>
              <a:t>(C11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5D73C9F9-C1E7-CCBC-D4AB-C4148FEA3981}"/>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F6305FFA-EFAD-CEDB-5E66-BBCAE2B4255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4162567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033340C-7EB4-7EA2-B4DD-D5D2EC6ACF89}"/>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I feel that I gain meaningful positive value from being a member of the school community.</a:t>
            </a:r>
          </a:p>
          <a:p>
            <a:pPr algn="ctr"/>
            <a:r>
              <a:rPr lang="en-US" b="1">
                <a:latin typeface="Times New Roman" panose="02020603050405020304" pitchFamily="18" charset="0"/>
              </a:rPr>
              <a:t>(C12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A352FA15-5E1C-0EED-69A2-A1C3C18B8806}"/>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D056C0D4-27C7-1001-24F3-8943496C8A64}"/>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028848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329</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2</cp:revision>
  <dcterms:created xsi:type="dcterms:W3CDTF">2024-12-13T23:51:34Z</dcterms:created>
  <dcterms:modified xsi:type="dcterms:W3CDTF">2024-12-13T23:51:37Z</dcterms:modified>
</cp:coreProperties>
</file>