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60" r:id="rId7"/>
    <p:sldId id="261" r:id="rId8"/>
    <p:sldId id="262" r:id="rId9"/>
    <p:sldId id="263" r:id="rId10"/>
    <p:sldId id="264"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snapToGrid="0">
      <p:cViewPr varScale="1">
        <p:scale>
          <a:sx n="130" d="100"/>
          <a:sy n="130" d="100"/>
        </p:scale>
        <p:origin x="156" y="3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8A9D7-E4B5-09F1-7DD4-D04D305468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05F47403-CE2A-028A-4181-999D028429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E329D159-23BD-8ABD-0046-AB1ECBF8299D}"/>
              </a:ext>
            </a:extLst>
          </p:cNvPr>
          <p:cNvSpPr>
            <a:spLocks noGrp="1"/>
          </p:cNvSpPr>
          <p:nvPr>
            <p:ph type="dt" sz="half" idx="10"/>
          </p:nvPr>
        </p:nvSpPr>
        <p:spPr/>
        <p:txBody>
          <a:bodyPr/>
          <a:lstStyle/>
          <a:p>
            <a:fld id="{0605AC5C-C517-4BC6-8821-7CC1982B652D}" type="datetimeFigureOut">
              <a:rPr lang="en-CA" smtClean="0"/>
              <a:t>2024-12-13</a:t>
            </a:fld>
            <a:endParaRPr lang="en-CA"/>
          </a:p>
        </p:txBody>
      </p:sp>
      <p:sp>
        <p:nvSpPr>
          <p:cNvPr id="5" name="Footer Placeholder 4">
            <a:extLst>
              <a:ext uri="{FF2B5EF4-FFF2-40B4-BE49-F238E27FC236}">
                <a16:creationId xmlns:a16="http://schemas.microsoft.com/office/drawing/2014/main" id="{AB5D3E9C-19EA-B217-CB05-524F1DC4D96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BED86A7-7F9B-0E5A-403B-BF464C7D75A8}"/>
              </a:ext>
            </a:extLst>
          </p:cNvPr>
          <p:cNvSpPr>
            <a:spLocks noGrp="1"/>
          </p:cNvSpPr>
          <p:nvPr>
            <p:ph type="sldNum" sz="quarter" idx="12"/>
          </p:nvPr>
        </p:nvSpPr>
        <p:spPr/>
        <p:txBody>
          <a:bodyPr/>
          <a:lstStyle/>
          <a:p>
            <a:fld id="{8DEC5499-3681-4258-9E56-45C1E9A03CC7}" type="slidenum">
              <a:rPr lang="en-CA" smtClean="0"/>
              <a:t>‹#›</a:t>
            </a:fld>
            <a:endParaRPr lang="en-CA"/>
          </a:p>
        </p:txBody>
      </p:sp>
    </p:spTree>
    <p:extLst>
      <p:ext uri="{BB962C8B-B14F-4D97-AF65-F5344CB8AC3E}">
        <p14:creationId xmlns:p14="http://schemas.microsoft.com/office/powerpoint/2010/main" val="2264233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D753C-FAFF-17D9-474E-5612AFF121B4}"/>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AD135971-A2A1-67AA-6BF3-84A131AAFD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B7110E9-9623-08FC-88E7-FF387AE0AC1B}"/>
              </a:ext>
            </a:extLst>
          </p:cNvPr>
          <p:cNvSpPr>
            <a:spLocks noGrp="1"/>
          </p:cNvSpPr>
          <p:nvPr>
            <p:ph type="dt" sz="half" idx="10"/>
          </p:nvPr>
        </p:nvSpPr>
        <p:spPr/>
        <p:txBody>
          <a:bodyPr/>
          <a:lstStyle/>
          <a:p>
            <a:fld id="{0605AC5C-C517-4BC6-8821-7CC1982B652D}" type="datetimeFigureOut">
              <a:rPr lang="en-CA" smtClean="0"/>
              <a:t>2024-12-13</a:t>
            </a:fld>
            <a:endParaRPr lang="en-CA"/>
          </a:p>
        </p:txBody>
      </p:sp>
      <p:sp>
        <p:nvSpPr>
          <p:cNvPr id="5" name="Footer Placeholder 4">
            <a:extLst>
              <a:ext uri="{FF2B5EF4-FFF2-40B4-BE49-F238E27FC236}">
                <a16:creationId xmlns:a16="http://schemas.microsoft.com/office/drawing/2014/main" id="{67593864-FE7C-1779-0243-582B5817D2F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AF8C860-4C3C-F8B1-BA7D-DA904EB908C4}"/>
              </a:ext>
            </a:extLst>
          </p:cNvPr>
          <p:cNvSpPr>
            <a:spLocks noGrp="1"/>
          </p:cNvSpPr>
          <p:nvPr>
            <p:ph type="sldNum" sz="quarter" idx="12"/>
          </p:nvPr>
        </p:nvSpPr>
        <p:spPr/>
        <p:txBody>
          <a:bodyPr/>
          <a:lstStyle/>
          <a:p>
            <a:fld id="{8DEC5499-3681-4258-9E56-45C1E9A03CC7}" type="slidenum">
              <a:rPr lang="en-CA" smtClean="0"/>
              <a:t>‹#›</a:t>
            </a:fld>
            <a:endParaRPr lang="en-CA"/>
          </a:p>
        </p:txBody>
      </p:sp>
    </p:spTree>
    <p:extLst>
      <p:ext uri="{BB962C8B-B14F-4D97-AF65-F5344CB8AC3E}">
        <p14:creationId xmlns:p14="http://schemas.microsoft.com/office/powerpoint/2010/main" val="2920179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8699B1-B9F5-C087-3D32-849E4E6124C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B8C2FD03-694F-1C15-4140-161E33C8598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6567610-F665-1ADB-B99F-3935FE194DD2}"/>
              </a:ext>
            </a:extLst>
          </p:cNvPr>
          <p:cNvSpPr>
            <a:spLocks noGrp="1"/>
          </p:cNvSpPr>
          <p:nvPr>
            <p:ph type="dt" sz="half" idx="10"/>
          </p:nvPr>
        </p:nvSpPr>
        <p:spPr/>
        <p:txBody>
          <a:bodyPr/>
          <a:lstStyle/>
          <a:p>
            <a:fld id="{0605AC5C-C517-4BC6-8821-7CC1982B652D}" type="datetimeFigureOut">
              <a:rPr lang="en-CA" smtClean="0"/>
              <a:t>2024-12-13</a:t>
            </a:fld>
            <a:endParaRPr lang="en-CA"/>
          </a:p>
        </p:txBody>
      </p:sp>
      <p:sp>
        <p:nvSpPr>
          <p:cNvPr id="5" name="Footer Placeholder 4">
            <a:extLst>
              <a:ext uri="{FF2B5EF4-FFF2-40B4-BE49-F238E27FC236}">
                <a16:creationId xmlns:a16="http://schemas.microsoft.com/office/drawing/2014/main" id="{7667AAC2-A846-5E8D-E240-B7F18C4BDB2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3B9701B-7D52-FCC9-7783-5C2DB1158084}"/>
              </a:ext>
            </a:extLst>
          </p:cNvPr>
          <p:cNvSpPr>
            <a:spLocks noGrp="1"/>
          </p:cNvSpPr>
          <p:nvPr>
            <p:ph type="sldNum" sz="quarter" idx="12"/>
          </p:nvPr>
        </p:nvSpPr>
        <p:spPr/>
        <p:txBody>
          <a:bodyPr/>
          <a:lstStyle/>
          <a:p>
            <a:fld id="{8DEC5499-3681-4258-9E56-45C1E9A03CC7}" type="slidenum">
              <a:rPr lang="en-CA" smtClean="0"/>
              <a:t>‹#›</a:t>
            </a:fld>
            <a:endParaRPr lang="en-CA"/>
          </a:p>
        </p:txBody>
      </p:sp>
    </p:spTree>
    <p:extLst>
      <p:ext uri="{BB962C8B-B14F-4D97-AF65-F5344CB8AC3E}">
        <p14:creationId xmlns:p14="http://schemas.microsoft.com/office/powerpoint/2010/main" val="2254026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9C105-8A2B-A64A-D86C-584988B927A2}"/>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D9D6A17C-F4FB-DE20-BA18-EC87561538D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126521F-5273-A75B-E6E6-337CC0D447E7}"/>
              </a:ext>
            </a:extLst>
          </p:cNvPr>
          <p:cNvSpPr>
            <a:spLocks noGrp="1"/>
          </p:cNvSpPr>
          <p:nvPr>
            <p:ph type="dt" sz="half" idx="10"/>
          </p:nvPr>
        </p:nvSpPr>
        <p:spPr/>
        <p:txBody>
          <a:bodyPr/>
          <a:lstStyle/>
          <a:p>
            <a:fld id="{0605AC5C-C517-4BC6-8821-7CC1982B652D}" type="datetimeFigureOut">
              <a:rPr lang="en-CA" smtClean="0"/>
              <a:t>2024-12-13</a:t>
            </a:fld>
            <a:endParaRPr lang="en-CA"/>
          </a:p>
        </p:txBody>
      </p:sp>
      <p:sp>
        <p:nvSpPr>
          <p:cNvPr id="5" name="Footer Placeholder 4">
            <a:extLst>
              <a:ext uri="{FF2B5EF4-FFF2-40B4-BE49-F238E27FC236}">
                <a16:creationId xmlns:a16="http://schemas.microsoft.com/office/drawing/2014/main" id="{04D4E5FB-0A6B-C9B7-BADC-F126362D079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7CA551C-6D1A-FCB9-05FE-B075327B1825}"/>
              </a:ext>
            </a:extLst>
          </p:cNvPr>
          <p:cNvSpPr>
            <a:spLocks noGrp="1"/>
          </p:cNvSpPr>
          <p:nvPr>
            <p:ph type="sldNum" sz="quarter" idx="12"/>
          </p:nvPr>
        </p:nvSpPr>
        <p:spPr/>
        <p:txBody>
          <a:bodyPr/>
          <a:lstStyle/>
          <a:p>
            <a:fld id="{8DEC5499-3681-4258-9E56-45C1E9A03CC7}" type="slidenum">
              <a:rPr lang="en-CA" smtClean="0"/>
              <a:t>‹#›</a:t>
            </a:fld>
            <a:endParaRPr lang="en-CA"/>
          </a:p>
        </p:txBody>
      </p:sp>
    </p:spTree>
    <p:extLst>
      <p:ext uri="{BB962C8B-B14F-4D97-AF65-F5344CB8AC3E}">
        <p14:creationId xmlns:p14="http://schemas.microsoft.com/office/powerpoint/2010/main" val="2485915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4D14B-9F44-1A2E-5D84-12AD8AC8C67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AB971B67-AA94-09C4-1A30-90C57654EE3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C807476-E9A2-4F58-2E98-D6F2952335DE}"/>
              </a:ext>
            </a:extLst>
          </p:cNvPr>
          <p:cNvSpPr>
            <a:spLocks noGrp="1"/>
          </p:cNvSpPr>
          <p:nvPr>
            <p:ph type="dt" sz="half" idx="10"/>
          </p:nvPr>
        </p:nvSpPr>
        <p:spPr/>
        <p:txBody>
          <a:bodyPr/>
          <a:lstStyle/>
          <a:p>
            <a:fld id="{0605AC5C-C517-4BC6-8821-7CC1982B652D}" type="datetimeFigureOut">
              <a:rPr lang="en-CA" smtClean="0"/>
              <a:t>2024-12-13</a:t>
            </a:fld>
            <a:endParaRPr lang="en-CA"/>
          </a:p>
        </p:txBody>
      </p:sp>
      <p:sp>
        <p:nvSpPr>
          <p:cNvPr id="5" name="Footer Placeholder 4">
            <a:extLst>
              <a:ext uri="{FF2B5EF4-FFF2-40B4-BE49-F238E27FC236}">
                <a16:creationId xmlns:a16="http://schemas.microsoft.com/office/drawing/2014/main" id="{9EB94277-BDCD-4F36-2732-921E51B5710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1D33EA0-7B4C-9084-6A10-3EE8AE4C78E8}"/>
              </a:ext>
            </a:extLst>
          </p:cNvPr>
          <p:cNvSpPr>
            <a:spLocks noGrp="1"/>
          </p:cNvSpPr>
          <p:nvPr>
            <p:ph type="sldNum" sz="quarter" idx="12"/>
          </p:nvPr>
        </p:nvSpPr>
        <p:spPr/>
        <p:txBody>
          <a:bodyPr/>
          <a:lstStyle/>
          <a:p>
            <a:fld id="{8DEC5499-3681-4258-9E56-45C1E9A03CC7}" type="slidenum">
              <a:rPr lang="en-CA" smtClean="0"/>
              <a:t>‹#›</a:t>
            </a:fld>
            <a:endParaRPr lang="en-CA"/>
          </a:p>
        </p:txBody>
      </p:sp>
    </p:spTree>
    <p:extLst>
      <p:ext uri="{BB962C8B-B14F-4D97-AF65-F5344CB8AC3E}">
        <p14:creationId xmlns:p14="http://schemas.microsoft.com/office/powerpoint/2010/main" val="3289918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5955B-B043-891B-C4A1-FA3B186BB748}"/>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B453F6E2-8F73-DE4C-FFC4-583D76BEDE4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0EBFC603-9F71-BA84-8046-646CE20781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49F115A4-27CE-7E27-A15E-CC8E955B079D}"/>
              </a:ext>
            </a:extLst>
          </p:cNvPr>
          <p:cNvSpPr>
            <a:spLocks noGrp="1"/>
          </p:cNvSpPr>
          <p:nvPr>
            <p:ph type="dt" sz="half" idx="10"/>
          </p:nvPr>
        </p:nvSpPr>
        <p:spPr/>
        <p:txBody>
          <a:bodyPr/>
          <a:lstStyle/>
          <a:p>
            <a:fld id="{0605AC5C-C517-4BC6-8821-7CC1982B652D}" type="datetimeFigureOut">
              <a:rPr lang="en-CA" smtClean="0"/>
              <a:t>2024-12-13</a:t>
            </a:fld>
            <a:endParaRPr lang="en-CA"/>
          </a:p>
        </p:txBody>
      </p:sp>
      <p:sp>
        <p:nvSpPr>
          <p:cNvPr id="6" name="Footer Placeholder 5">
            <a:extLst>
              <a:ext uri="{FF2B5EF4-FFF2-40B4-BE49-F238E27FC236}">
                <a16:creationId xmlns:a16="http://schemas.microsoft.com/office/drawing/2014/main" id="{DFE676F8-A2C3-8742-D8C1-71C7A3A7D71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4F74829-6235-E404-E896-39A863DCAB06}"/>
              </a:ext>
            </a:extLst>
          </p:cNvPr>
          <p:cNvSpPr>
            <a:spLocks noGrp="1"/>
          </p:cNvSpPr>
          <p:nvPr>
            <p:ph type="sldNum" sz="quarter" idx="12"/>
          </p:nvPr>
        </p:nvSpPr>
        <p:spPr/>
        <p:txBody>
          <a:bodyPr/>
          <a:lstStyle/>
          <a:p>
            <a:fld id="{8DEC5499-3681-4258-9E56-45C1E9A03CC7}" type="slidenum">
              <a:rPr lang="en-CA" smtClean="0"/>
              <a:t>‹#›</a:t>
            </a:fld>
            <a:endParaRPr lang="en-CA"/>
          </a:p>
        </p:txBody>
      </p:sp>
    </p:spTree>
    <p:extLst>
      <p:ext uri="{BB962C8B-B14F-4D97-AF65-F5344CB8AC3E}">
        <p14:creationId xmlns:p14="http://schemas.microsoft.com/office/powerpoint/2010/main" val="1829879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F4DB5-3964-8216-052A-3B31FE283264}"/>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F22DF35-8230-0D16-4629-D0C7A6FA15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AB201C3-C46B-A7E1-562E-54FF31C403D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2E63C7D3-8385-6EBC-E5B5-28918C4D4E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34FBD17-6195-75E8-3254-4B900AD0AA5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4A169AE1-92AE-E425-9BBB-833B5D1477D2}"/>
              </a:ext>
            </a:extLst>
          </p:cNvPr>
          <p:cNvSpPr>
            <a:spLocks noGrp="1"/>
          </p:cNvSpPr>
          <p:nvPr>
            <p:ph type="dt" sz="half" idx="10"/>
          </p:nvPr>
        </p:nvSpPr>
        <p:spPr/>
        <p:txBody>
          <a:bodyPr/>
          <a:lstStyle/>
          <a:p>
            <a:fld id="{0605AC5C-C517-4BC6-8821-7CC1982B652D}" type="datetimeFigureOut">
              <a:rPr lang="en-CA" smtClean="0"/>
              <a:t>2024-12-13</a:t>
            </a:fld>
            <a:endParaRPr lang="en-CA"/>
          </a:p>
        </p:txBody>
      </p:sp>
      <p:sp>
        <p:nvSpPr>
          <p:cNvPr id="8" name="Footer Placeholder 7">
            <a:extLst>
              <a:ext uri="{FF2B5EF4-FFF2-40B4-BE49-F238E27FC236}">
                <a16:creationId xmlns:a16="http://schemas.microsoft.com/office/drawing/2014/main" id="{3C6402E9-2633-B23D-2FA5-9D89FCAA7C3E}"/>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7760B140-735C-DF20-3510-4EB810D2BC59}"/>
              </a:ext>
            </a:extLst>
          </p:cNvPr>
          <p:cNvSpPr>
            <a:spLocks noGrp="1"/>
          </p:cNvSpPr>
          <p:nvPr>
            <p:ph type="sldNum" sz="quarter" idx="12"/>
          </p:nvPr>
        </p:nvSpPr>
        <p:spPr/>
        <p:txBody>
          <a:bodyPr/>
          <a:lstStyle/>
          <a:p>
            <a:fld id="{8DEC5499-3681-4258-9E56-45C1E9A03CC7}" type="slidenum">
              <a:rPr lang="en-CA" smtClean="0"/>
              <a:t>‹#›</a:t>
            </a:fld>
            <a:endParaRPr lang="en-CA"/>
          </a:p>
        </p:txBody>
      </p:sp>
    </p:spTree>
    <p:extLst>
      <p:ext uri="{BB962C8B-B14F-4D97-AF65-F5344CB8AC3E}">
        <p14:creationId xmlns:p14="http://schemas.microsoft.com/office/powerpoint/2010/main" val="4096474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93723-CA37-F11D-D323-4BDB06801CED}"/>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F87C169A-7568-B7E5-7C6E-C9DFD8F97C52}"/>
              </a:ext>
            </a:extLst>
          </p:cNvPr>
          <p:cNvSpPr>
            <a:spLocks noGrp="1"/>
          </p:cNvSpPr>
          <p:nvPr>
            <p:ph type="dt" sz="half" idx="10"/>
          </p:nvPr>
        </p:nvSpPr>
        <p:spPr/>
        <p:txBody>
          <a:bodyPr/>
          <a:lstStyle/>
          <a:p>
            <a:fld id="{0605AC5C-C517-4BC6-8821-7CC1982B652D}" type="datetimeFigureOut">
              <a:rPr lang="en-CA" smtClean="0"/>
              <a:t>2024-12-13</a:t>
            </a:fld>
            <a:endParaRPr lang="en-CA"/>
          </a:p>
        </p:txBody>
      </p:sp>
      <p:sp>
        <p:nvSpPr>
          <p:cNvPr id="4" name="Footer Placeholder 3">
            <a:extLst>
              <a:ext uri="{FF2B5EF4-FFF2-40B4-BE49-F238E27FC236}">
                <a16:creationId xmlns:a16="http://schemas.microsoft.com/office/drawing/2014/main" id="{876377F9-438F-0A4A-2C3D-68AD188327C4}"/>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93194CB6-C1B0-EB1B-FD04-92F335A095BE}"/>
              </a:ext>
            </a:extLst>
          </p:cNvPr>
          <p:cNvSpPr>
            <a:spLocks noGrp="1"/>
          </p:cNvSpPr>
          <p:nvPr>
            <p:ph type="sldNum" sz="quarter" idx="12"/>
          </p:nvPr>
        </p:nvSpPr>
        <p:spPr/>
        <p:txBody>
          <a:bodyPr/>
          <a:lstStyle/>
          <a:p>
            <a:fld id="{8DEC5499-3681-4258-9E56-45C1E9A03CC7}" type="slidenum">
              <a:rPr lang="en-CA" smtClean="0"/>
              <a:t>‹#›</a:t>
            </a:fld>
            <a:endParaRPr lang="en-CA"/>
          </a:p>
        </p:txBody>
      </p:sp>
    </p:spTree>
    <p:extLst>
      <p:ext uri="{BB962C8B-B14F-4D97-AF65-F5344CB8AC3E}">
        <p14:creationId xmlns:p14="http://schemas.microsoft.com/office/powerpoint/2010/main" val="2372438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8E502A-D2EA-CF60-925B-401AD664C9AA}"/>
              </a:ext>
            </a:extLst>
          </p:cNvPr>
          <p:cNvSpPr>
            <a:spLocks noGrp="1"/>
          </p:cNvSpPr>
          <p:nvPr>
            <p:ph type="dt" sz="half" idx="10"/>
          </p:nvPr>
        </p:nvSpPr>
        <p:spPr/>
        <p:txBody>
          <a:bodyPr/>
          <a:lstStyle/>
          <a:p>
            <a:fld id="{0605AC5C-C517-4BC6-8821-7CC1982B652D}" type="datetimeFigureOut">
              <a:rPr lang="en-CA" smtClean="0"/>
              <a:t>2024-12-13</a:t>
            </a:fld>
            <a:endParaRPr lang="en-CA"/>
          </a:p>
        </p:txBody>
      </p:sp>
      <p:sp>
        <p:nvSpPr>
          <p:cNvPr id="3" name="Footer Placeholder 2">
            <a:extLst>
              <a:ext uri="{FF2B5EF4-FFF2-40B4-BE49-F238E27FC236}">
                <a16:creationId xmlns:a16="http://schemas.microsoft.com/office/drawing/2014/main" id="{3B56B232-99D3-108A-2FE9-2A8DE3DB0DC5}"/>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B2478E36-454F-FFC8-C281-9DA8CA5552F1}"/>
              </a:ext>
            </a:extLst>
          </p:cNvPr>
          <p:cNvSpPr>
            <a:spLocks noGrp="1"/>
          </p:cNvSpPr>
          <p:nvPr>
            <p:ph type="sldNum" sz="quarter" idx="12"/>
          </p:nvPr>
        </p:nvSpPr>
        <p:spPr/>
        <p:txBody>
          <a:bodyPr/>
          <a:lstStyle/>
          <a:p>
            <a:fld id="{8DEC5499-3681-4258-9E56-45C1E9A03CC7}" type="slidenum">
              <a:rPr lang="en-CA" smtClean="0"/>
              <a:t>‹#›</a:t>
            </a:fld>
            <a:endParaRPr lang="en-CA"/>
          </a:p>
        </p:txBody>
      </p:sp>
    </p:spTree>
    <p:extLst>
      <p:ext uri="{BB962C8B-B14F-4D97-AF65-F5344CB8AC3E}">
        <p14:creationId xmlns:p14="http://schemas.microsoft.com/office/powerpoint/2010/main" val="3571090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FB8FB-8F14-A8A2-BED6-A6F332C642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B6A6BF86-D57E-934A-9151-169DF5200C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9A3FE02E-A983-A653-E37D-E5BE25B24E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81D270-7A73-989E-E32C-976C0A35FF46}"/>
              </a:ext>
            </a:extLst>
          </p:cNvPr>
          <p:cNvSpPr>
            <a:spLocks noGrp="1"/>
          </p:cNvSpPr>
          <p:nvPr>
            <p:ph type="dt" sz="half" idx="10"/>
          </p:nvPr>
        </p:nvSpPr>
        <p:spPr/>
        <p:txBody>
          <a:bodyPr/>
          <a:lstStyle/>
          <a:p>
            <a:fld id="{0605AC5C-C517-4BC6-8821-7CC1982B652D}" type="datetimeFigureOut">
              <a:rPr lang="en-CA" smtClean="0"/>
              <a:t>2024-12-13</a:t>
            </a:fld>
            <a:endParaRPr lang="en-CA"/>
          </a:p>
        </p:txBody>
      </p:sp>
      <p:sp>
        <p:nvSpPr>
          <p:cNvPr id="6" name="Footer Placeholder 5">
            <a:extLst>
              <a:ext uri="{FF2B5EF4-FFF2-40B4-BE49-F238E27FC236}">
                <a16:creationId xmlns:a16="http://schemas.microsoft.com/office/drawing/2014/main" id="{23E10E24-C1B9-B804-2982-E4201A55BCF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3CF64E0-A813-0F30-CD82-59EC2635035E}"/>
              </a:ext>
            </a:extLst>
          </p:cNvPr>
          <p:cNvSpPr>
            <a:spLocks noGrp="1"/>
          </p:cNvSpPr>
          <p:nvPr>
            <p:ph type="sldNum" sz="quarter" idx="12"/>
          </p:nvPr>
        </p:nvSpPr>
        <p:spPr/>
        <p:txBody>
          <a:bodyPr/>
          <a:lstStyle/>
          <a:p>
            <a:fld id="{8DEC5499-3681-4258-9E56-45C1E9A03CC7}" type="slidenum">
              <a:rPr lang="en-CA" smtClean="0"/>
              <a:t>‹#›</a:t>
            </a:fld>
            <a:endParaRPr lang="en-CA"/>
          </a:p>
        </p:txBody>
      </p:sp>
    </p:spTree>
    <p:extLst>
      <p:ext uri="{BB962C8B-B14F-4D97-AF65-F5344CB8AC3E}">
        <p14:creationId xmlns:p14="http://schemas.microsoft.com/office/powerpoint/2010/main" val="1656859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0ACE6-3AFF-3C0C-0630-6E666E4894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A08C56F7-0042-0FA4-1AD5-19B7AF28EF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02F4F175-6EB3-05D7-72B2-6167A47104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EC0835-9503-6A06-DF55-E0F6B9930432}"/>
              </a:ext>
            </a:extLst>
          </p:cNvPr>
          <p:cNvSpPr>
            <a:spLocks noGrp="1"/>
          </p:cNvSpPr>
          <p:nvPr>
            <p:ph type="dt" sz="half" idx="10"/>
          </p:nvPr>
        </p:nvSpPr>
        <p:spPr/>
        <p:txBody>
          <a:bodyPr/>
          <a:lstStyle/>
          <a:p>
            <a:fld id="{0605AC5C-C517-4BC6-8821-7CC1982B652D}" type="datetimeFigureOut">
              <a:rPr lang="en-CA" smtClean="0"/>
              <a:t>2024-12-13</a:t>
            </a:fld>
            <a:endParaRPr lang="en-CA"/>
          </a:p>
        </p:txBody>
      </p:sp>
      <p:sp>
        <p:nvSpPr>
          <p:cNvPr id="6" name="Footer Placeholder 5">
            <a:extLst>
              <a:ext uri="{FF2B5EF4-FFF2-40B4-BE49-F238E27FC236}">
                <a16:creationId xmlns:a16="http://schemas.microsoft.com/office/drawing/2014/main" id="{1E2F06BE-24F3-15CA-C2C7-DBE00CDCB37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D2B3FF2-5D33-DBF9-E45F-A4B0272D952D}"/>
              </a:ext>
            </a:extLst>
          </p:cNvPr>
          <p:cNvSpPr>
            <a:spLocks noGrp="1"/>
          </p:cNvSpPr>
          <p:nvPr>
            <p:ph type="sldNum" sz="quarter" idx="12"/>
          </p:nvPr>
        </p:nvSpPr>
        <p:spPr/>
        <p:txBody>
          <a:bodyPr/>
          <a:lstStyle/>
          <a:p>
            <a:fld id="{8DEC5499-3681-4258-9E56-45C1E9A03CC7}" type="slidenum">
              <a:rPr lang="en-CA" smtClean="0"/>
              <a:t>‹#›</a:t>
            </a:fld>
            <a:endParaRPr lang="en-CA"/>
          </a:p>
        </p:txBody>
      </p:sp>
    </p:spTree>
    <p:extLst>
      <p:ext uri="{BB962C8B-B14F-4D97-AF65-F5344CB8AC3E}">
        <p14:creationId xmlns:p14="http://schemas.microsoft.com/office/powerpoint/2010/main" val="117852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76869"/>
            </a:gs>
            <a:gs pos="100000">
              <a:srgbClr val="BBE0E3"/>
            </a:gs>
          </a:gsLst>
          <a:lin ang="81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F34D95-2755-F4CB-4E5E-01DA28006D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0EFC63BA-96A5-A375-CAEB-C720840FDA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95C1E88-1C19-DF71-23A4-047B3037CA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605AC5C-C517-4BC6-8821-7CC1982B652D}" type="datetimeFigureOut">
              <a:rPr lang="en-CA" smtClean="0"/>
              <a:t>2024-12-13</a:t>
            </a:fld>
            <a:endParaRPr lang="en-CA"/>
          </a:p>
        </p:txBody>
      </p:sp>
      <p:sp>
        <p:nvSpPr>
          <p:cNvPr id="5" name="Footer Placeholder 4">
            <a:extLst>
              <a:ext uri="{FF2B5EF4-FFF2-40B4-BE49-F238E27FC236}">
                <a16:creationId xmlns:a16="http://schemas.microsoft.com/office/drawing/2014/main" id="{FA3BD55F-2CD7-93E2-3AAB-A891EC646C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96BEDBF6-FFF7-975F-C60E-97AA8C51EF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DEC5499-3681-4258-9E56-45C1E9A03CC7}" type="slidenum">
              <a:rPr lang="en-CA" smtClean="0"/>
              <a:t>‹#›</a:t>
            </a:fld>
            <a:endParaRPr lang="en-CA"/>
          </a:p>
        </p:txBody>
      </p:sp>
    </p:spTree>
    <p:extLst>
      <p:ext uri="{BB962C8B-B14F-4D97-AF65-F5344CB8AC3E}">
        <p14:creationId xmlns:p14="http://schemas.microsoft.com/office/powerpoint/2010/main" val="3879548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B924F18-47F9-CE7C-F09F-CB76EBA13863}"/>
              </a:ext>
            </a:extLst>
          </p:cNvPr>
          <p:cNvSpPr txBox="1"/>
          <p:nvPr/>
        </p:nvSpPr>
        <p:spPr>
          <a:xfrm>
            <a:off x="1651000" y="635000"/>
            <a:ext cx="8890000" cy="553998"/>
          </a:xfrm>
          <a:prstGeom prst="rect">
            <a:avLst/>
          </a:prstGeom>
          <a:noFill/>
        </p:spPr>
        <p:txBody>
          <a:bodyPr vert="horz" wrap="square" rtlCol="0">
            <a:spAutoFit/>
          </a:bodyPr>
          <a:lstStyle/>
          <a:p>
            <a:pPr algn="ctr"/>
            <a:r>
              <a:rPr lang="en-US" sz="3000" b="1">
                <a:latin typeface="Times New Roman" panose="02020603050405020304" pitchFamily="18" charset="0"/>
              </a:rPr>
              <a:t>I am comfortable being myself at school.</a:t>
            </a:r>
            <a:endParaRPr lang="en-CA" sz="3000" b="1">
              <a:latin typeface="Times New Roman" panose="02020603050405020304" pitchFamily="18" charset="0"/>
            </a:endParaRPr>
          </a:p>
        </p:txBody>
      </p:sp>
      <p:pic>
        <p:nvPicPr>
          <p:cNvPr id="4" name="Picture 3">
            <a:extLst>
              <a:ext uri="{FF2B5EF4-FFF2-40B4-BE49-F238E27FC236}">
                <a16:creationId xmlns:a16="http://schemas.microsoft.com/office/drawing/2014/main" id="{CD54B47F-D69A-3009-4D5D-17B84F538833}"/>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
        <p:nvSpPr>
          <p:cNvPr id="5" name="TextBox 4">
            <a:extLst>
              <a:ext uri="{FF2B5EF4-FFF2-40B4-BE49-F238E27FC236}">
                <a16:creationId xmlns:a16="http://schemas.microsoft.com/office/drawing/2014/main" id="{13EA01B1-E5EF-1968-0245-46AC8D242DB5}"/>
              </a:ext>
            </a:extLst>
          </p:cNvPr>
          <p:cNvSpPr txBox="1"/>
          <p:nvPr/>
        </p:nvSpPr>
        <p:spPr>
          <a:xfrm>
            <a:off x="1016000" y="2463800"/>
            <a:ext cx="10160000" cy="1938992"/>
          </a:xfrm>
          <a:prstGeom prst="rect">
            <a:avLst/>
          </a:prstGeom>
          <a:noFill/>
        </p:spPr>
        <p:txBody>
          <a:bodyPr vert="horz" wrap="square" rtlCol="0">
            <a:spAutoFit/>
          </a:bodyPr>
          <a:lstStyle/>
          <a:p>
            <a:pPr algn="ctr"/>
            <a:r>
              <a:rPr lang="en-US" sz="2400">
                <a:latin typeface="Times New Roman" panose="02020603050405020304" pitchFamily="18" charset="0"/>
              </a:rPr>
              <a:t>36 measures in the Community and Belonging Survey of Students 2024 were compared to each other, generating 630 associations.</a:t>
            </a:r>
          </a:p>
          <a:p>
            <a:pPr algn="ctr"/>
            <a:endParaRPr lang="en-US" sz="2400">
              <a:latin typeface="Times New Roman" panose="02020603050405020304" pitchFamily="18" charset="0"/>
            </a:endParaRPr>
          </a:p>
          <a:p>
            <a:pPr algn="ctr"/>
            <a:r>
              <a:rPr lang="en-US" sz="2400">
                <a:latin typeface="Times New Roman" panose="02020603050405020304" pitchFamily="18" charset="0"/>
              </a:rPr>
              <a:t>Each of the 36 resulting tables displays ranked correlation coefficients for each measure against 35 other measures.</a:t>
            </a:r>
            <a:endParaRPr lang="en-CA" sz="2400">
              <a:latin typeface="Times New Roman" panose="02020603050405020304" pitchFamily="18" charset="0"/>
            </a:endParaRPr>
          </a:p>
        </p:txBody>
      </p:sp>
    </p:spTree>
    <p:extLst>
      <p:ext uri="{BB962C8B-B14F-4D97-AF65-F5344CB8AC3E}">
        <p14:creationId xmlns:p14="http://schemas.microsoft.com/office/powerpoint/2010/main" val="1715864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6DA39FA-8A35-3AB0-3326-1DF5B3B7849D}"/>
              </a:ext>
            </a:extLst>
          </p:cNvPr>
          <p:cNvSpPr txBox="1"/>
          <p:nvPr/>
        </p:nvSpPr>
        <p:spPr>
          <a:xfrm>
            <a:off x="1651000" y="635000"/>
            <a:ext cx="8890000" cy="646331"/>
          </a:xfrm>
          <a:prstGeom prst="rect">
            <a:avLst/>
          </a:prstGeom>
          <a:noFill/>
        </p:spPr>
        <p:txBody>
          <a:bodyPr vert="horz" wrap="square" rtlCol="0">
            <a:spAutoFit/>
          </a:bodyPr>
          <a:lstStyle/>
          <a:p>
            <a:pPr algn="ctr"/>
            <a:r>
              <a:rPr lang="en-US" b="1">
                <a:latin typeface="Times New Roman" panose="02020603050405020304" pitchFamily="18" charset="0"/>
              </a:rPr>
              <a:t>I feel treated as an individual with unique needs, interests, and talents.</a:t>
            </a:r>
          </a:p>
          <a:p>
            <a:pPr algn="ctr"/>
            <a:r>
              <a:rPr lang="en-US" b="1">
                <a:latin typeface="Times New Roman" panose="02020603050405020304" pitchFamily="18" charset="0"/>
              </a:rPr>
              <a:t>(C14 Agreement)</a:t>
            </a:r>
            <a:endParaRPr lang="en-CA" b="1">
              <a:latin typeface="Times New Roman" panose="02020603050405020304" pitchFamily="18" charset="0"/>
            </a:endParaRPr>
          </a:p>
        </p:txBody>
      </p:sp>
      <p:pic>
        <p:nvPicPr>
          <p:cNvPr id="3" name="Picture 2">
            <a:extLst>
              <a:ext uri="{FF2B5EF4-FFF2-40B4-BE49-F238E27FC236}">
                <a16:creationId xmlns:a16="http://schemas.microsoft.com/office/drawing/2014/main" id="{7B476085-3EE3-FF2A-9D45-03351F8F3944}"/>
              </a:ext>
            </a:extLst>
          </p:cNvPr>
          <p:cNvPicPr>
            <a:picLocks noChangeAspect="1"/>
          </p:cNvPicPr>
          <p:nvPr/>
        </p:nvPicPr>
        <p:blipFill>
          <a:blip r:embed="rId2"/>
          <a:stretch>
            <a:fillRect/>
          </a:stretch>
        </p:blipFill>
        <p:spPr>
          <a:xfrm>
            <a:off x="2433638" y="2319338"/>
            <a:ext cx="7324725" cy="22193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C7E1FCDD-3690-ABB9-514B-FDADB180B657}"/>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1435938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DE6C881-E59E-87A2-736A-14EB24B6DB33}"/>
              </a:ext>
            </a:extLst>
          </p:cNvPr>
          <p:cNvSpPr txBox="1"/>
          <p:nvPr/>
        </p:nvSpPr>
        <p:spPr>
          <a:xfrm>
            <a:off x="1651000" y="2540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End of Presentation</a:t>
            </a:r>
          </a:p>
        </p:txBody>
      </p:sp>
      <p:sp>
        <p:nvSpPr>
          <p:cNvPr id="3" name="TextBox 2">
            <a:extLst>
              <a:ext uri="{FF2B5EF4-FFF2-40B4-BE49-F238E27FC236}">
                <a16:creationId xmlns:a16="http://schemas.microsoft.com/office/drawing/2014/main" id="{D3280770-ED25-E0AF-59C7-191DD3ED9853}"/>
              </a:ext>
            </a:extLst>
          </p:cNvPr>
          <p:cNvSpPr txBox="1"/>
          <p:nvPr/>
        </p:nvSpPr>
        <p:spPr>
          <a:xfrm>
            <a:off x="1905000" y="5080000"/>
            <a:ext cx="6350000" cy="923330"/>
          </a:xfrm>
          <a:prstGeom prst="rect">
            <a:avLst/>
          </a:prstGeom>
          <a:noFill/>
        </p:spPr>
        <p:txBody>
          <a:bodyPr vert="horz" rtlCol="0">
            <a:spAutoFit/>
          </a:bodyPr>
          <a:lstStyle/>
          <a:p>
            <a:r>
              <a:rPr lang="en-US">
                <a:latin typeface="Times New Roman" panose="02020603050405020304" pitchFamily="18" charset="0"/>
              </a:rPr>
              <a:t>This file was prepared by Kevin Graham</a:t>
            </a:r>
          </a:p>
          <a:p>
            <a:r>
              <a:rPr lang="en-US">
                <a:latin typeface="Times New Roman" panose="02020603050405020304" pitchFamily="18" charset="0"/>
              </a:rPr>
              <a:t>President, Lookout Management Inc.</a:t>
            </a:r>
          </a:p>
          <a:p>
            <a:r>
              <a:rPr lang="en-US">
                <a:latin typeface="Times New Roman" panose="02020603050405020304" pitchFamily="18" charset="0"/>
              </a:rPr>
              <a:t>kevin@lookoutmanagement.com</a:t>
            </a:r>
            <a:endParaRPr lang="en-CA">
              <a:latin typeface="Times New Roman" panose="02020603050405020304" pitchFamily="18" charset="0"/>
            </a:endParaRPr>
          </a:p>
        </p:txBody>
      </p:sp>
      <p:pic>
        <p:nvPicPr>
          <p:cNvPr id="5" name="Picture 4">
            <a:extLst>
              <a:ext uri="{FF2B5EF4-FFF2-40B4-BE49-F238E27FC236}">
                <a16:creationId xmlns:a16="http://schemas.microsoft.com/office/drawing/2014/main" id="{CFFC2682-F355-73EA-6D79-EEA3A27ED49E}"/>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1679962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D0630FB-F30F-CE22-B038-61B501F5921F}"/>
              </a:ext>
            </a:extLst>
          </p:cNvPr>
          <p:cNvSpPr txBox="1"/>
          <p:nvPr/>
        </p:nvSpPr>
        <p:spPr>
          <a:xfrm>
            <a:off x="1651000" y="635000"/>
            <a:ext cx="8890000" cy="1015663"/>
          </a:xfrm>
          <a:prstGeom prst="rect">
            <a:avLst/>
          </a:prstGeom>
          <a:noFill/>
        </p:spPr>
        <p:txBody>
          <a:bodyPr vert="horz" wrap="square" rtlCol="0">
            <a:spAutoFit/>
          </a:bodyPr>
          <a:lstStyle/>
          <a:p>
            <a:pPr algn="ctr"/>
            <a:r>
              <a:rPr lang="en-US" sz="3000" b="1">
                <a:latin typeface="Times New Roman" panose="02020603050405020304" pitchFamily="18" charset="0"/>
              </a:rPr>
              <a:t>How does 'I am comfortable being myself at school' connect to other measures in the survey?</a:t>
            </a:r>
            <a:endParaRPr lang="en-CA" sz="3000" b="1">
              <a:latin typeface="Times New Roman" panose="02020603050405020304" pitchFamily="18" charset="0"/>
            </a:endParaRPr>
          </a:p>
        </p:txBody>
      </p:sp>
      <p:pic>
        <p:nvPicPr>
          <p:cNvPr id="4" name="Picture 3">
            <a:extLst>
              <a:ext uri="{FF2B5EF4-FFF2-40B4-BE49-F238E27FC236}">
                <a16:creationId xmlns:a16="http://schemas.microsoft.com/office/drawing/2014/main" id="{35BD8391-8A43-3161-1033-D997726DE488}"/>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
        <p:nvSpPr>
          <p:cNvPr id="5" name="TextBox 4">
            <a:extLst>
              <a:ext uri="{FF2B5EF4-FFF2-40B4-BE49-F238E27FC236}">
                <a16:creationId xmlns:a16="http://schemas.microsoft.com/office/drawing/2014/main" id="{17EA36EB-B5F2-E046-E3AB-9A4D403907D6}"/>
              </a:ext>
            </a:extLst>
          </p:cNvPr>
          <p:cNvSpPr txBox="1"/>
          <p:nvPr/>
        </p:nvSpPr>
        <p:spPr>
          <a:xfrm>
            <a:off x="1016000" y="2828836"/>
            <a:ext cx="10160000" cy="1200329"/>
          </a:xfrm>
          <a:prstGeom prst="rect">
            <a:avLst/>
          </a:prstGeom>
          <a:noFill/>
        </p:spPr>
        <p:txBody>
          <a:bodyPr vert="horz" wrap="square" rtlCol="0">
            <a:spAutoFit/>
          </a:bodyPr>
          <a:lstStyle/>
          <a:p>
            <a:pPr algn="ctr"/>
            <a:r>
              <a:rPr lang="en-US" sz="2400">
                <a:latin typeface="Times New Roman" panose="02020603050405020304" pitchFamily="18" charset="0"/>
              </a:rPr>
              <a:t>The next slide shows the top 6 ranked correlations linked to 'I am comfortable being myself at school' (under the condition that the corresponding p-value &lt; .01).</a:t>
            </a:r>
            <a:endParaRPr lang="en-CA" sz="2400">
              <a:latin typeface="Times New Roman" panose="02020603050405020304" pitchFamily="18" charset="0"/>
            </a:endParaRPr>
          </a:p>
        </p:txBody>
      </p:sp>
    </p:spTree>
    <p:extLst>
      <p:ext uri="{BB962C8B-B14F-4D97-AF65-F5344CB8AC3E}">
        <p14:creationId xmlns:p14="http://schemas.microsoft.com/office/powerpoint/2010/main" val="1445882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C4A0729-9E84-57C2-783F-4731C8636D00}"/>
              </a:ext>
            </a:extLst>
          </p:cNvPr>
          <p:cNvSpPr txBox="1"/>
          <p:nvPr/>
        </p:nvSpPr>
        <p:spPr>
          <a:xfrm>
            <a:off x="1651000" y="635000"/>
            <a:ext cx="8890000" cy="646331"/>
          </a:xfrm>
          <a:prstGeom prst="rect">
            <a:avLst/>
          </a:prstGeom>
          <a:noFill/>
        </p:spPr>
        <p:txBody>
          <a:bodyPr vert="horz" wrap="square" rtlCol="0">
            <a:spAutoFit/>
          </a:bodyPr>
          <a:lstStyle/>
          <a:p>
            <a:pPr algn="ctr"/>
            <a:r>
              <a:rPr lang="en-US" b="1">
                <a:latin typeface="Times New Roman" panose="02020603050405020304" pitchFamily="18" charset="0"/>
              </a:rPr>
              <a:t>I am comfortable being myself at school.</a:t>
            </a:r>
          </a:p>
          <a:p>
            <a:pPr algn="ctr"/>
            <a:r>
              <a:rPr lang="en-US" b="1">
                <a:latin typeface="Times New Roman" panose="02020603050405020304" pitchFamily="18" charset="0"/>
              </a:rPr>
              <a:t>(C2 Agreement)</a:t>
            </a:r>
            <a:endParaRPr lang="en-CA" b="1">
              <a:latin typeface="Times New Roman" panose="02020603050405020304" pitchFamily="18" charset="0"/>
            </a:endParaRPr>
          </a:p>
        </p:txBody>
      </p:sp>
      <p:pic>
        <p:nvPicPr>
          <p:cNvPr id="3" name="Picture 2">
            <a:extLst>
              <a:ext uri="{FF2B5EF4-FFF2-40B4-BE49-F238E27FC236}">
                <a16:creationId xmlns:a16="http://schemas.microsoft.com/office/drawing/2014/main" id="{A0629804-1D4E-9751-357C-82C63C6C42ED}"/>
              </a:ext>
            </a:extLst>
          </p:cNvPr>
          <p:cNvPicPr>
            <a:picLocks noChangeAspect="1"/>
          </p:cNvPicPr>
          <p:nvPr/>
        </p:nvPicPr>
        <p:blipFill>
          <a:blip r:embed="rId2"/>
          <a:stretch>
            <a:fillRect/>
          </a:stretch>
        </p:blipFill>
        <p:spPr>
          <a:xfrm>
            <a:off x="2433638" y="2819400"/>
            <a:ext cx="7324725" cy="1219200"/>
          </a:xfrm>
          <a:prstGeom prst="rect">
            <a:avLst/>
          </a:prstGeom>
          <a:solidFill>
            <a:schemeClr val="accent1">
              <a:alpha val="0"/>
            </a:schemeClr>
          </a:solidFill>
        </p:spPr>
      </p:pic>
      <p:sp>
        <p:nvSpPr>
          <p:cNvPr id="4" name="TextBox 3">
            <a:extLst>
              <a:ext uri="{FF2B5EF4-FFF2-40B4-BE49-F238E27FC236}">
                <a16:creationId xmlns:a16="http://schemas.microsoft.com/office/drawing/2014/main" id="{B078255E-4361-B749-CB10-9A019FEC0DFE}"/>
              </a:ext>
            </a:extLst>
          </p:cNvPr>
          <p:cNvSpPr txBox="1"/>
          <p:nvPr/>
        </p:nvSpPr>
        <p:spPr>
          <a:xfrm>
            <a:off x="1016000" y="4673600"/>
            <a:ext cx="10160000" cy="646331"/>
          </a:xfrm>
          <a:prstGeom prst="rect">
            <a:avLst/>
          </a:prstGeom>
          <a:noFill/>
        </p:spPr>
        <p:txBody>
          <a:bodyPr vert="horz" wrap="square" rtlCol="0">
            <a:spAutoFit/>
          </a:bodyPr>
          <a:lstStyle/>
          <a:p>
            <a:pPr algn="ctr"/>
            <a:r>
              <a:rPr lang="en-US" b="1">
                <a:latin typeface="Times New Roman" panose="02020603050405020304" pitchFamily="18" charset="0"/>
              </a:rPr>
              <a:t>29 other measures ranked below these 6 in terms of their correlation with 'I am comfortable being myself at school'.</a:t>
            </a:r>
            <a:endParaRPr lang="en-CA" b="1">
              <a:latin typeface="Times New Roman" panose="02020603050405020304" pitchFamily="18" charset="0"/>
            </a:endParaRPr>
          </a:p>
        </p:txBody>
      </p:sp>
      <p:pic>
        <p:nvPicPr>
          <p:cNvPr id="6" name="Picture 5">
            <a:extLst>
              <a:ext uri="{FF2B5EF4-FFF2-40B4-BE49-F238E27FC236}">
                <a16:creationId xmlns:a16="http://schemas.microsoft.com/office/drawing/2014/main" id="{A5E226FF-BDF9-828F-1933-CB6E6C6D8463}"/>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1863200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C9B07D-5635-8326-B32F-27E82CB8678A}"/>
              </a:ext>
            </a:extLst>
          </p:cNvPr>
          <p:cNvSpPr txBox="1"/>
          <p:nvPr/>
        </p:nvSpPr>
        <p:spPr>
          <a:xfrm>
            <a:off x="1651000" y="635000"/>
            <a:ext cx="8890000" cy="1015663"/>
          </a:xfrm>
          <a:prstGeom prst="rect">
            <a:avLst/>
          </a:prstGeom>
          <a:noFill/>
        </p:spPr>
        <p:txBody>
          <a:bodyPr vert="horz" wrap="square" rtlCol="0">
            <a:spAutoFit/>
          </a:bodyPr>
          <a:lstStyle/>
          <a:p>
            <a:pPr algn="ctr"/>
            <a:r>
              <a:rPr lang="en-US" sz="3000" b="1">
                <a:latin typeface="Times New Roman" panose="02020603050405020304" pitchFamily="18" charset="0"/>
              </a:rPr>
              <a:t>Where does 'I am comfortable being myself at school' rank?</a:t>
            </a:r>
            <a:endParaRPr lang="en-CA" sz="3000" b="1">
              <a:latin typeface="Times New Roman" panose="02020603050405020304" pitchFamily="18" charset="0"/>
            </a:endParaRPr>
          </a:p>
        </p:txBody>
      </p:sp>
      <p:sp>
        <p:nvSpPr>
          <p:cNvPr id="3" name="TextBox 2">
            <a:extLst>
              <a:ext uri="{FF2B5EF4-FFF2-40B4-BE49-F238E27FC236}">
                <a16:creationId xmlns:a16="http://schemas.microsoft.com/office/drawing/2014/main" id="{FCF0DEF5-D687-DF60-08AD-98DB1306B4DE}"/>
              </a:ext>
            </a:extLst>
          </p:cNvPr>
          <p:cNvSpPr txBox="1"/>
          <p:nvPr/>
        </p:nvSpPr>
        <p:spPr>
          <a:xfrm>
            <a:off x="1016000" y="2459504"/>
            <a:ext cx="10160000" cy="1938992"/>
          </a:xfrm>
          <a:prstGeom prst="rect">
            <a:avLst/>
          </a:prstGeom>
          <a:noFill/>
        </p:spPr>
        <p:txBody>
          <a:bodyPr vert="horz" wrap="square" rtlCol="0">
            <a:spAutoFit/>
          </a:bodyPr>
          <a:lstStyle/>
          <a:p>
            <a:pPr algn="ctr"/>
            <a:r>
              <a:rPr lang="en-US" sz="2400">
                <a:latin typeface="Times New Roman" panose="02020603050405020304" pitchFamily="18" charset="0"/>
              </a:rPr>
              <a:t>The slides below display where 'I am comfortable being myself at school' fits into the rankings for 6 other key measures in the survey. For each of the slides that follow, 'I am comfortable being myself at school' rises to very near the top of 35 ranked measures. Tables shown here were selected if the 'I am comfortable being myself at school' correlation coefficient was at or above 0.5.</a:t>
            </a:r>
            <a:endParaRPr lang="en-CA" sz="2400">
              <a:latin typeface="Times New Roman" panose="02020603050405020304" pitchFamily="18" charset="0"/>
            </a:endParaRPr>
          </a:p>
        </p:txBody>
      </p:sp>
      <p:pic>
        <p:nvPicPr>
          <p:cNvPr id="5" name="Picture 4">
            <a:extLst>
              <a:ext uri="{FF2B5EF4-FFF2-40B4-BE49-F238E27FC236}">
                <a16:creationId xmlns:a16="http://schemas.microsoft.com/office/drawing/2014/main" id="{36EAA447-EC6B-EF04-CBA5-469777C49AB7}"/>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3279573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6C357D-1E8F-08B4-3DE2-29A25E2E5A78}"/>
              </a:ext>
            </a:extLst>
          </p:cNvPr>
          <p:cNvSpPr txBox="1"/>
          <p:nvPr/>
        </p:nvSpPr>
        <p:spPr>
          <a:xfrm>
            <a:off x="1651000" y="635000"/>
            <a:ext cx="8890000" cy="646331"/>
          </a:xfrm>
          <a:prstGeom prst="rect">
            <a:avLst/>
          </a:prstGeom>
          <a:noFill/>
        </p:spPr>
        <p:txBody>
          <a:bodyPr vert="horz" wrap="square" rtlCol="0">
            <a:spAutoFit/>
          </a:bodyPr>
          <a:lstStyle/>
          <a:p>
            <a:pPr algn="ctr"/>
            <a:r>
              <a:rPr lang="en-US" b="1">
                <a:latin typeface="Times New Roman" panose="02020603050405020304" pitchFamily="18" charset="0"/>
              </a:rPr>
              <a:t>I feel a strong sense of belonging at the school.</a:t>
            </a:r>
          </a:p>
          <a:p>
            <a:pPr algn="ctr"/>
            <a:r>
              <a:rPr lang="en-US" b="1">
                <a:latin typeface="Times New Roman" panose="02020603050405020304" pitchFamily="18" charset="0"/>
              </a:rPr>
              <a:t>(C6 Agreement)</a:t>
            </a:r>
            <a:endParaRPr lang="en-CA" b="1">
              <a:latin typeface="Times New Roman" panose="02020603050405020304" pitchFamily="18" charset="0"/>
            </a:endParaRPr>
          </a:p>
        </p:txBody>
      </p:sp>
      <p:pic>
        <p:nvPicPr>
          <p:cNvPr id="3" name="Picture 2">
            <a:extLst>
              <a:ext uri="{FF2B5EF4-FFF2-40B4-BE49-F238E27FC236}">
                <a16:creationId xmlns:a16="http://schemas.microsoft.com/office/drawing/2014/main" id="{16DCF98F-4965-2ADF-45B7-59DDEB16FB4E}"/>
              </a:ext>
            </a:extLst>
          </p:cNvPr>
          <p:cNvPicPr>
            <a:picLocks noChangeAspect="1"/>
          </p:cNvPicPr>
          <p:nvPr/>
        </p:nvPicPr>
        <p:blipFill>
          <a:blip r:embed="rId2"/>
          <a:stretch>
            <a:fillRect/>
          </a:stretch>
        </p:blipFill>
        <p:spPr>
          <a:xfrm>
            <a:off x="2433638" y="3119438"/>
            <a:ext cx="7324725" cy="6191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DCA2A71C-AD79-9671-74DB-E81DA7CC0BC8}"/>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2423273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3F186DD-9E30-8697-01C4-06341FA9AD69}"/>
              </a:ext>
            </a:extLst>
          </p:cNvPr>
          <p:cNvSpPr txBox="1"/>
          <p:nvPr/>
        </p:nvSpPr>
        <p:spPr>
          <a:xfrm>
            <a:off x="1651000" y="635000"/>
            <a:ext cx="8890000" cy="646331"/>
          </a:xfrm>
          <a:prstGeom prst="rect">
            <a:avLst/>
          </a:prstGeom>
          <a:noFill/>
        </p:spPr>
        <p:txBody>
          <a:bodyPr vert="horz" wrap="square" rtlCol="0">
            <a:spAutoFit/>
          </a:bodyPr>
          <a:lstStyle/>
          <a:p>
            <a:pPr algn="ctr"/>
            <a:r>
              <a:rPr lang="en-US" b="1">
                <a:latin typeface="Times New Roman" panose="02020603050405020304" pitchFamily="18" charset="0"/>
              </a:rPr>
              <a:t>I feel emotionally safe while at school.</a:t>
            </a:r>
          </a:p>
          <a:p>
            <a:pPr algn="ctr"/>
            <a:r>
              <a:rPr lang="en-US" b="1">
                <a:latin typeface="Times New Roman" panose="02020603050405020304" pitchFamily="18" charset="0"/>
              </a:rPr>
              <a:t>(C8 Agreement)</a:t>
            </a:r>
            <a:endParaRPr lang="en-CA" b="1">
              <a:latin typeface="Times New Roman" panose="02020603050405020304" pitchFamily="18" charset="0"/>
            </a:endParaRPr>
          </a:p>
        </p:txBody>
      </p:sp>
      <p:pic>
        <p:nvPicPr>
          <p:cNvPr id="3" name="Picture 2">
            <a:extLst>
              <a:ext uri="{FF2B5EF4-FFF2-40B4-BE49-F238E27FC236}">
                <a16:creationId xmlns:a16="http://schemas.microsoft.com/office/drawing/2014/main" id="{44ABE420-6D4D-9A53-F3DD-2ECE8B128049}"/>
              </a:ext>
            </a:extLst>
          </p:cNvPr>
          <p:cNvPicPr>
            <a:picLocks noChangeAspect="1"/>
          </p:cNvPicPr>
          <p:nvPr/>
        </p:nvPicPr>
        <p:blipFill>
          <a:blip r:embed="rId2"/>
          <a:stretch>
            <a:fillRect/>
          </a:stretch>
        </p:blipFill>
        <p:spPr>
          <a:xfrm>
            <a:off x="2433638" y="3119438"/>
            <a:ext cx="7324725" cy="6191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7F90F212-87B8-BB03-4CF8-FC3B64D6821F}"/>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681991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0A5DC39-5D30-0C65-7DC1-D976FB804B45}"/>
              </a:ext>
            </a:extLst>
          </p:cNvPr>
          <p:cNvSpPr txBox="1"/>
          <p:nvPr/>
        </p:nvSpPr>
        <p:spPr>
          <a:xfrm>
            <a:off x="1651000" y="635000"/>
            <a:ext cx="8890000" cy="646331"/>
          </a:xfrm>
          <a:prstGeom prst="rect">
            <a:avLst/>
          </a:prstGeom>
          <a:noFill/>
        </p:spPr>
        <p:txBody>
          <a:bodyPr vert="horz" wrap="square" rtlCol="0">
            <a:spAutoFit/>
          </a:bodyPr>
          <a:lstStyle/>
          <a:p>
            <a:pPr algn="ctr"/>
            <a:r>
              <a:rPr lang="en-US" b="1">
                <a:latin typeface="Times New Roman" panose="02020603050405020304" pitchFamily="18" charset="0"/>
              </a:rPr>
              <a:t>I feel encouraged to express my opinion.</a:t>
            </a:r>
          </a:p>
          <a:p>
            <a:pPr algn="ctr"/>
            <a:r>
              <a:rPr lang="en-US" b="1">
                <a:latin typeface="Times New Roman" panose="02020603050405020304" pitchFamily="18" charset="0"/>
              </a:rPr>
              <a:t>(C9 Agreement)</a:t>
            </a:r>
            <a:endParaRPr lang="en-CA" b="1">
              <a:latin typeface="Times New Roman" panose="02020603050405020304" pitchFamily="18" charset="0"/>
            </a:endParaRPr>
          </a:p>
        </p:txBody>
      </p:sp>
      <p:pic>
        <p:nvPicPr>
          <p:cNvPr id="3" name="Picture 2">
            <a:extLst>
              <a:ext uri="{FF2B5EF4-FFF2-40B4-BE49-F238E27FC236}">
                <a16:creationId xmlns:a16="http://schemas.microsoft.com/office/drawing/2014/main" id="{41610EEF-0B49-D4AE-A2D7-1C8E0FAF6E8F}"/>
              </a:ext>
            </a:extLst>
          </p:cNvPr>
          <p:cNvPicPr>
            <a:picLocks noChangeAspect="1"/>
          </p:cNvPicPr>
          <p:nvPr/>
        </p:nvPicPr>
        <p:blipFill>
          <a:blip r:embed="rId2"/>
          <a:stretch>
            <a:fillRect/>
          </a:stretch>
        </p:blipFill>
        <p:spPr>
          <a:xfrm>
            <a:off x="2433638" y="2719388"/>
            <a:ext cx="7324725" cy="14192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A72C3A38-DA1D-BCFF-0D7A-94E124ED9A4A}"/>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2447797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AECF55A-0B15-3935-C2F0-57846664BE16}"/>
              </a:ext>
            </a:extLst>
          </p:cNvPr>
          <p:cNvSpPr txBox="1"/>
          <p:nvPr/>
        </p:nvSpPr>
        <p:spPr>
          <a:xfrm>
            <a:off x="1651000" y="635000"/>
            <a:ext cx="8890000" cy="646331"/>
          </a:xfrm>
          <a:prstGeom prst="rect">
            <a:avLst/>
          </a:prstGeom>
          <a:noFill/>
        </p:spPr>
        <p:txBody>
          <a:bodyPr vert="horz" wrap="square" rtlCol="0">
            <a:spAutoFit/>
          </a:bodyPr>
          <a:lstStyle/>
          <a:p>
            <a:pPr algn="ctr"/>
            <a:r>
              <a:rPr lang="en-US" b="1">
                <a:latin typeface="Times New Roman" panose="02020603050405020304" pitchFamily="18" charset="0"/>
              </a:rPr>
              <a:t>I feel respected and valued at school.</a:t>
            </a:r>
          </a:p>
          <a:p>
            <a:pPr algn="ctr"/>
            <a:r>
              <a:rPr lang="en-US" b="1">
                <a:latin typeface="Times New Roman" panose="02020603050405020304" pitchFamily="18" charset="0"/>
              </a:rPr>
              <a:t>(C11 Agreement)</a:t>
            </a:r>
            <a:endParaRPr lang="en-CA" b="1">
              <a:latin typeface="Times New Roman" panose="02020603050405020304" pitchFamily="18" charset="0"/>
            </a:endParaRPr>
          </a:p>
        </p:txBody>
      </p:sp>
      <p:pic>
        <p:nvPicPr>
          <p:cNvPr id="3" name="Picture 2">
            <a:extLst>
              <a:ext uri="{FF2B5EF4-FFF2-40B4-BE49-F238E27FC236}">
                <a16:creationId xmlns:a16="http://schemas.microsoft.com/office/drawing/2014/main" id="{5D73C9F9-C1E7-CCBC-D4AB-C4148FEA3981}"/>
              </a:ext>
            </a:extLst>
          </p:cNvPr>
          <p:cNvPicPr>
            <a:picLocks noChangeAspect="1"/>
          </p:cNvPicPr>
          <p:nvPr/>
        </p:nvPicPr>
        <p:blipFill>
          <a:blip r:embed="rId2"/>
          <a:stretch>
            <a:fillRect/>
          </a:stretch>
        </p:blipFill>
        <p:spPr>
          <a:xfrm>
            <a:off x="2433638" y="2719388"/>
            <a:ext cx="7324725" cy="14192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F6305FFA-EFAD-CEDB-5E66-BBCAE2B4255F}"/>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4162567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33340C-7EB4-7EA2-B4DD-D5D2EC6ACF89}"/>
              </a:ext>
            </a:extLst>
          </p:cNvPr>
          <p:cNvSpPr txBox="1"/>
          <p:nvPr/>
        </p:nvSpPr>
        <p:spPr>
          <a:xfrm>
            <a:off x="1651000" y="635000"/>
            <a:ext cx="8890000" cy="923330"/>
          </a:xfrm>
          <a:prstGeom prst="rect">
            <a:avLst/>
          </a:prstGeom>
          <a:noFill/>
        </p:spPr>
        <p:txBody>
          <a:bodyPr vert="horz" wrap="square" rtlCol="0">
            <a:spAutoFit/>
          </a:bodyPr>
          <a:lstStyle/>
          <a:p>
            <a:pPr algn="ctr"/>
            <a:r>
              <a:rPr lang="en-US" b="1">
                <a:latin typeface="Times New Roman" panose="02020603050405020304" pitchFamily="18" charset="0"/>
              </a:rPr>
              <a:t>I feel that I gain meaningful positive value from being a member of the school community.</a:t>
            </a:r>
          </a:p>
          <a:p>
            <a:pPr algn="ctr"/>
            <a:r>
              <a:rPr lang="en-US" b="1">
                <a:latin typeface="Times New Roman" panose="02020603050405020304" pitchFamily="18" charset="0"/>
              </a:rPr>
              <a:t>(C12 Agreement)</a:t>
            </a:r>
            <a:endParaRPr lang="en-CA" b="1">
              <a:latin typeface="Times New Roman" panose="02020603050405020304" pitchFamily="18" charset="0"/>
            </a:endParaRPr>
          </a:p>
        </p:txBody>
      </p:sp>
      <p:pic>
        <p:nvPicPr>
          <p:cNvPr id="3" name="Picture 2">
            <a:extLst>
              <a:ext uri="{FF2B5EF4-FFF2-40B4-BE49-F238E27FC236}">
                <a16:creationId xmlns:a16="http://schemas.microsoft.com/office/drawing/2014/main" id="{A352FA15-5E1C-0EED-69A2-A1C3C18B8806}"/>
              </a:ext>
            </a:extLst>
          </p:cNvPr>
          <p:cNvPicPr>
            <a:picLocks noChangeAspect="1"/>
          </p:cNvPicPr>
          <p:nvPr/>
        </p:nvPicPr>
        <p:blipFill>
          <a:blip r:embed="rId2"/>
          <a:stretch>
            <a:fillRect/>
          </a:stretch>
        </p:blipFill>
        <p:spPr>
          <a:xfrm>
            <a:off x="2433638" y="2319338"/>
            <a:ext cx="7324725" cy="22193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D056C0D4-27C7-1001-24F3-8943496C8A64}"/>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20288486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329</Words>
  <Application>Microsoft Office PowerPoint</Application>
  <PresentationFormat>Widescreen</PresentationFormat>
  <Paragraphs>27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Aptos</vt:lpstr>
      <vt:lpstr>Aptos Display</vt:lpstr>
      <vt:lpstr>Arial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Kevin Graham</dc:creator>
  <cp:lastModifiedBy>Kevin Graham</cp:lastModifiedBy>
  <cp:revision>2</cp:revision>
  <dcterms:created xsi:type="dcterms:W3CDTF">2024-12-13T23:51:34Z</dcterms:created>
  <dcterms:modified xsi:type="dcterms:W3CDTF">2024-12-13T23:51:37Z</dcterms:modified>
</cp:coreProperties>
</file>