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130" d="100"/>
          <a:sy n="130" d="100"/>
        </p:scale>
        <p:origin x="15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8313C-B0BB-CF53-15CE-66E04DAA3B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49AEDD-6FE7-480C-7077-AD8A5031A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59404-1EBA-05E6-6226-D678F18B4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BDF6-DD57-461A-8710-1B1F56F8AFC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E4F42-BDB9-2B3D-0212-EC3840773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47938A-6D15-1228-9D70-2C50E0309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CAAE2-2EB8-4C46-824B-F9CB667FAC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546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24494-CB3A-9698-56D9-2861E3B2E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011A5-0205-851B-C2F3-2F55EB3206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76C53-F254-6FDD-7550-27A1AC31E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BDF6-DD57-461A-8710-1B1F56F8AFC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28FF8-2588-AA4A-9B53-3A88A8180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C5059-ADB6-1B87-9B97-04B813693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CAAE2-2EB8-4C46-824B-F9CB667FAC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41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E6E808-EB08-C061-3F0D-2A405F50D1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C39BA8-5937-F5B9-2A74-BD8007448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E6742-FCEC-D9C8-125B-489F1F806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BDF6-DD57-461A-8710-1B1F56F8AFC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9BDC6-1265-C263-99A3-6CE8121B9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2F0D5-0E82-1B4F-8671-9344BC959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CAAE2-2EB8-4C46-824B-F9CB667FAC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5628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9124A-EA56-5504-14A6-903F52E56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A0EFB-4D9C-0239-553D-81C4A3D98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3A318-00CC-D23A-D7DC-F4FED7805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BDF6-DD57-461A-8710-1B1F56F8AFC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6C301-9180-D736-B5CA-39C5DDDE0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DB104-AB82-A41A-0593-78078EED6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CAAE2-2EB8-4C46-824B-F9CB667FAC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9512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840EE-B0AF-7387-6AF6-B627436C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792AFE-DC00-5FE4-421A-4F851FDFB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54667-311F-7AF5-460A-995B4A725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BDF6-DD57-461A-8710-1B1F56F8AFC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5A016-3AF2-1306-F399-FAC89995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BA81A-B43C-BC36-D13C-C152CFB9A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CAAE2-2EB8-4C46-824B-F9CB667FAC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3172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1FF5C-C058-ACAB-CA38-097A78180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95BBE-739E-E035-424C-4312189B9F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243453-FE56-CD24-57D3-382F245CD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3B99AA-FECE-1CEA-280E-FA8615F4B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BDF6-DD57-461A-8710-1B1F56F8AFC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16FC79-DB46-E1BE-FED6-B1672BFB0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C565E8-F192-F6F3-82D3-A0859B1CB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CAAE2-2EB8-4C46-824B-F9CB667FAC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083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C59BF-7354-10DA-86A1-EED9DFA00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FDD5D-9169-0005-BF8B-537B21CB1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A436FE-7800-460A-EC2A-97B5FBCCC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AB3C7D-697E-AE94-4729-4924A3533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4EF048-0769-5AB5-1992-E96B13A484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43FA81-7E0A-E214-2ACB-8AA124A2E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BDF6-DD57-461A-8710-1B1F56F8AFC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EC8798-92CA-5433-C26D-E89C3E36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EC321B-3B6D-E890-6C10-C92D4C57A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CAAE2-2EB8-4C46-824B-F9CB667FAC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2210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EC9DE-A6D6-F4E2-F2B0-E4C9A35DE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496FFB-23E8-A1A2-26EE-624BFAF5E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BDF6-DD57-461A-8710-1B1F56F8AFC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C525FC-ED9B-EC09-E9A1-C7791352D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B109BB-B348-D636-5E0C-26D065087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CAAE2-2EB8-4C46-824B-F9CB667FAC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705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279483-BE37-8167-7116-88EDA2213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BDF6-DD57-461A-8710-1B1F56F8AFC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2235CE-054B-4166-3936-82AB82D04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A61F1-4A12-4931-5669-B81888306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CAAE2-2EB8-4C46-824B-F9CB667FAC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941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7A848-2BA6-CAB2-FD35-50B7370F9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59CC0-D7CD-C8E3-A32D-AE08072A9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8A9A19-AAF1-1AF9-76DD-4F8F16D56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4607B-D7E3-4E40-5AFC-FFD5AA3EE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BDF6-DD57-461A-8710-1B1F56F8AFC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83B443-C3CE-7B28-5574-F91D9E0D0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6A2B7-DB39-FC72-629F-4EF627973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CAAE2-2EB8-4C46-824B-F9CB667FAC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7935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363AA-0858-87EE-C120-2031F2B66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FE58D3-FC9B-F9F6-A764-749E79C491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6CDFA7-B5E2-9453-559E-76C4A94CDE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31938-D7F6-B538-68AA-A50552D7A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BDF6-DD57-461A-8710-1B1F56F8AFC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441E2E-C639-6097-9F84-E8E8D14A1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4F7FA6-2971-07E0-D00E-CCE8B5619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CAAE2-2EB8-4C46-824B-F9CB667FAC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2152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76869"/>
            </a:gs>
            <a:gs pos="100000">
              <a:srgbClr val="BBE0E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948A7B-7D62-A14E-BB07-FE5F715FC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982071-7689-DCB0-1675-638F96DBF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89BF8-0060-3E8A-BD05-E0095A8B9A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B8BDF6-DD57-461A-8710-1B1F56F8AFCE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D43AF-21AB-E5BB-502B-1FEC04136B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46A5B-F273-4A4A-2C7A-B1177611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ECAAE2-2EB8-4C46-824B-F9CB667FAC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1696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185D85-E77E-CAC4-F83E-BFAFE6BEC359}"/>
              </a:ext>
            </a:extLst>
          </p:cNvPr>
          <p:cNvSpPr txBox="1"/>
          <p:nvPr/>
        </p:nvSpPr>
        <p:spPr>
          <a:xfrm>
            <a:off x="1651000" y="635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3000" b="1">
                <a:latin typeface="Times New Roman" panose="02020603050405020304" pitchFamily="18" charset="0"/>
              </a:rPr>
              <a:t>I feel a strong sense of belonging at the school.</a:t>
            </a:r>
            <a:endParaRPr lang="en-CA" sz="3000" b="1">
              <a:latin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C1E4C5-3AB9-C510-11C2-EE723A3544E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60B8456-C4C0-6F39-37C9-9867C015CD12}"/>
              </a:ext>
            </a:extLst>
          </p:cNvPr>
          <p:cNvSpPr txBox="1"/>
          <p:nvPr/>
        </p:nvSpPr>
        <p:spPr>
          <a:xfrm>
            <a:off x="1016000" y="2463800"/>
            <a:ext cx="10160000" cy="19389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</a:rPr>
              <a:t>36 measures in the Community and Belonging Survey of Students 2024 were compared to each other, generating 630 associations.</a:t>
            </a:r>
          </a:p>
          <a:p>
            <a:pPr algn="ctr"/>
            <a:endParaRPr lang="en-US" sz="2400">
              <a:latin typeface="Times New Roman" panose="02020603050405020304" pitchFamily="18" charset="0"/>
            </a:endParaRPr>
          </a:p>
          <a:p>
            <a:pPr algn="ctr"/>
            <a:r>
              <a:rPr lang="en-US" sz="2400">
                <a:latin typeface="Times New Roman" panose="02020603050405020304" pitchFamily="18" charset="0"/>
              </a:rPr>
              <a:t>Each of the 36 resulting tables displays ranked correlation coefficients for each measure against 35 other measures.</a:t>
            </a:r>
            <a:endParaRPr lang="en-CA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491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61BDF0-31CF-C14F-3349-B170FC30BD30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I feel respected and valued at school.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(C11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9F1B0B-4FA9-5A66-A6FA-829C23C719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219450"/>
            <a:ext cx="7324725" cy="4191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50CD4D5-B481-9EF6-3BC0-025E8C0E87C2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654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A72037-B049-8E99-D974-27FB4AE75F82}"/>
              </a:ext>
            </a:extLst>
          </p:cNvPr>
          <p:cNvSpPr txBox="1"/>
          <p:nvPr/>
        </p:nvSpPr>
        <p:spPr>
          <a:xfrm>
            <a:off x="1651000" y="635000"/>
            <a:ext cx="8890000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I feel that I gain meaningful positive value from being a member of the school community.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(C12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A10A57-20B8-0988-BB0D-2E4FF5930D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219450"/>
            <a:ext cx="7324725" cy="4191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7E22B9-89FA-C89D-DDA7-719A929A0534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012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96B79AB-1040-2686-C6FA-5667AEB287B1}"/>
              </a:ext>
            </a:extLst>
          </p:cNvPr>
          <p:cNvSpPr txBox="1"/>
          <p:nvPr/>
        </p:nvSpPr>
        <p:spPr>
          <a:xfrm>
            <a:off x="1651000" y="635000"/>
            <a:ext cx="8890000" cy="9233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I feel that I make a meaningful positive contribution to the experience of others within the school community.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(C13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AA77E-F2A5-BD56-37AC-CFDC32F700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019425"/>
            <a:ext cx="7324725" cy="81915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7745AD2-7F19-028E-AB55-2EA2A8AC23A2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20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92EF24-CBE7-01FD-AA1E-12BD3B8611FC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I feel treated as an individual with unique needs, interests, and talents.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(C14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5EE5CE-EC09-FD15-6747-B864E3FFBD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919413"/>
            <a:ext cx="7324725" cy="10191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D64295-E3D2-C8C0-5D4C-DD8CCEEBFE26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272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F8CDD1-62E7-E9DF-31FD-CAD764EAE18F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I feel well supported at school as I strive to meet my potential.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(C15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E6882E-97C1-1928-97C5-5180B42EC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819400"/>
            <a:ext cx="7324725" cy="12192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71EE17-2B4C-94D0-544C-4AB9891387F5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02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6EA7A60-61D8-47F1-56A6-44B716237C23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The school encourages a love of learning in me.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(C19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27A18D-3363-0647-30B4-61D95BEA6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719388"/>
            <a:ext cx="7324725" cy="141922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B6B800-511D-C102-9334-8AFC93723A52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62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F109A40-812E-8E8B-C88B-A17CD8C266C8}"/>
              </a:ext>
            </a:extLst>
          </p:cNvPr>
          <p:cNvSpPr txBox="1"/>
          <p:nvPr/>
        </p:nvSpPr>
        <p:spPr>
          <a:xfrm>
            <a:off x="1651000" y="2540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End of Presentation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95D558-D638-8A19-1837-C1F525DACF39}"/>
              </a:ext>
            </a:extLst>
          </p:cNvPr>
          <p:cNvSpPr txBox="1"/>
          <p:nvPr/>
        </p:nvSpPr>
        <p:spPr>
          <a:xfrm>
            <a:off x="1905000" y="5080000"/>
            <a:ext cx="6350000" cy="9233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>
                <a:latin typeface="Times New Roman" panose="02020603050405020304" pitchFamily="18" charset="0"/>
              </a:rPr>
              <a:t>This file was prepared by Kevin Graham</a:t>
            </a:r>
          </a:p>
          <a:p>
            <a:r>
              <a:rPr lang="en-US">
                <a:latin typeface="Times New Roman" panose="02020603050405020304" pitchFamily="18" charset="0"/>
              </a:rPr>
              <a:t>President, Lookout Management Inc.</a:t>
            </a:r>
          </a:p>
          <a:p>
            <a:r>
              <a:rPr lang="en-US">
                <a:latin typeface="Times New Roman" panose="02020603050405020304" pitchFamily="18" charset="0"/>
              </a:rPr>
              <a:t>kevin@lookoutmanagement.com</a:t>
            </a:r>
            <a:endParaRPr lang="en-CA">
              <a:latin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A571F8-B0BE-B9BA-5C91-3E1DD106EAD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225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B33200-B488-0F98-E2BE-CF650EE3B159}"/>
              </a:ext>
            </a:extLst>
          </p:cNvPr>
          <p:cNvSpPr txBox="1"/>
          <p:nvPr/>
        </p:nvSpPr>
        <p:spPr>
          <a:xfrm>
            <a:off x="1651000" y="635000"/>
            <a:ext cx="8890000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3000" b="1">
                <a:latin typeface="Times New Roman" panose="02020603050405020304" pitchFamily="18" charset="0"/>
              </a:rPr>
              <a:t>How does 'I feel a strong sense of belonging at the school' connect to other measures in the survey?</a:t>
            </a:r>
            <a:endParaRPr lang="en-CA" sz="3000" b="1">
              <a:latin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14E532-4F39-36A0-1F6D-9D2D16B00493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4B64304-DF37-4A3A-59E7-8907B75AC32E}"/>
              </a:ext>
            </a:extLst>
          </p:cNvPr>
          <p:cNvSpPr txBox="1"/>
          <p:nvPr/>
        </p:nvSpPr>
        <p:spPr>
          <a:xfrm>
            <a:off x="1016000" y="2828836"/>
            <a:ext cx="10160000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</a:rPr>
              <a:t>The next slide shows the top 10 ranked correlations linked to 'I feel a strong sense of belonging at the school' (under the condition that the corresponding p-value &lt; .01).</a:t>
            </a:r>
            <a:endParaRPr lang="en-CA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222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737AB2A-FC15-FF25-C7C4-219924B1E1E7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I feel a strong sense of belonging at the school.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(C6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A95FC24-B9B0-A5C7-261D-5050BE2B07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419350"/>
            <a:ext cx="7324725" cy="20193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AE54E9E-8B3F-F4DD-08F3-63E6B739B3CD}"/>
              </a:ext>
            </a:extLst>
          </p:cNvPr>
          <p:cNvSpPr txBox="1"/>
          <p:nvPr/>
        </p:nvSpPr>
        <p:spPr>
          <a:xfrm>
            <a:off x="1016000" y="5080000"/>
            <a:ext cx="1016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25 other measures ranked below these 10 in terms of their correlation with 'I feel a strong sense of belonging at the school'.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7DA12C-8388-3A4E-46DF-3F571BEFDF4D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152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E594E91-E4F8-263F-20AD-A11533D8669C}"/>
              </a:ext>
            </a:extLst>
          </p:cNvPr>
          <p:cNvSpPr txBox="1"/>
          <p:nvPr/>
        </p:nvSpPr>
        <p:spPr>
          <a:xfrm>
            <a:off x="1651000" y="635000"/>
            <a:ext cx="8890000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3000" b="1">
                <a:latin typeface="Times New Roman" panose="02020603050405020304" pitchFamily="18" charset="0"/>
              </a:rPr>
              <a:t>Where does 'I feel a strong sense of belonging at the school' rank?</a:t>
            </a:r>
            <a:endParaRPr lang="en-CA" sz="3000" b="1">
              <a:latin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3462B6-EDF2-3696-A2CB-46CD06F4ACBB}"/>
              </a:ext>
            </a:extLst>
          </p:cNvPr>
          <p:cNvSpPr txBox="1"/>
          <p:nvPr/>
        </p:nvSpPr>
        <p:spPr>
          <a:xfrm>
            <a:off x="1016000" y="2274838"/>
            <a:ext cx="10160000" cy="230832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</a:rPr>
              <a:t>The slides below display where 'I feel a strong sense of belonging at the school' fits into the rankings for 11 other key measures in the survey. For each of the slides that follow, 'I feel a strong sense of belonging at the school' rises to very near the top of 35 ranked measures. Tables shown here were selected if the 'I feel a strong sense of belonging at the school' correlation coefficient was at or above 0.5.</a:t>
            </a:r>
            <a:endParaRPr lang="en-CA" sz="2400">
              <a:latin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32C742-2840-E3F2-EB0D-6C4ED68EEB7B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10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6086F82-D0B0-B67E-76F4-3C0B9027C6E3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In general terms, how would you rate your satisfaction with the school?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(B 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BD3775-B56E-4010-A742-4E22086BAC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219450"/>
            <a:ext cx="7324725" cy="4191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FACB904-1580-6E91-0402-CC5A4848B8B4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782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15D074-172F-ECD5-DA36-B619297DC81B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I am comfortable being myself at school.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(C2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737E0CB-5876-BE7E-E11F-5FE114F77E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319463"/>
            <a:ext cx="7324725" cy="2190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D76E63C-FC3D-4DB2-F9E9-681BA8295458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067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0B33C55-CEBD-4074-9C42-C3DA35097CDD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I enjoy the social aspect of my dining experience at school.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(C5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7AFDDF-E499-89AD-34CD-6E8E88C090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319463"/>
            <a:ext cx="7324725" cy="2190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ACACDD7-48C0-B920-39F3-211C9399C0AA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258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6D0949-A177-9181-18FD-7DEFCF588667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I feel emotionally safe while at school.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(C8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3A27AB2-27B7-CAE0-E3F3-192987C220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219450"/>
            <a:ext cx="7324725" cy="4191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8BD1DD-F68C-08FA-49FC-AAD75505C137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565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42AB27-749B-E001-EDDF-DFBC4774F4CA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I feel encouraged to express my opinion.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(C9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372069-7AC3-A6EB-C9FE-308787ADE9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2919413"/>
            <a:ext cx="7324725" cy="10191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E5F25D6-3BCC-A7C3-8516-C78135DA8218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757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441</Words>
  <Application>Microsoft Office PowerPoint</Application>
  <PresentationFormat>Widescreen</PresentationFormat>
  <Paragraphs>37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Kevin Graham</dc:creator>
  <cp:lastModifiedBy>Kevin Graham</cp:lastModifiedBy>
  <cp:revision>2</cp:revision>
  <dcterms:created xsi:type="dcterms:W3CDTF">2024-12-13T23:52:02Z</dcterms:created>
  <dcterms:modified xsi:type="dcterms:W3CDTF">2024-12-13T23:52:07Z</dcterms:modified>
</cp:coreProperties>
</file>